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7" r:id="rId9"/>
    <p:sldId id="271" r:id="rId10"/>
    <p:sldId id="27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3333CC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>
        <p:scale>
          <a:sx n="90" d="100"/>
          <a:sy n="90" d="100"/>
        </p:scale>
        <p:origin x="-224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E9831-AB43-428F-BD78-05752F58E4A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8A30D7E3-0144-4D16-9757-EEEC6008FD9B}">
      <dgm:prSet phldrT="[Texto]" custT="1"/>
      <dgm:spPr/>
      <dgm:t>
        <a:bodyPr/>
        <a:lstStyle/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O Brasil: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- 4º produtor mundial de artigos de vestuário;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- 5º maior fabricante de manufaturas têxteis; 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Possui 32 mil empresas na Cadeia Têxtil;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pt-BR" sz="2200" dirty="0">
            <a:latin typeface="Times New Roman" pitchFamily="18" charset="0"/>
            <a:cs typeface="Times New Roman" pitchFamily="18" charset="0"/>
          </a:endParaRPr>
        </a:p>
      </dgm:t>
    </dgm:pt>
    <dgm:pt modelId="{D4185F8E-78B1-4B3C-82A4-3DC472B5F4B6}" type="parTrans" cxnId="{5FFE8252-6E48-45CE-A3A8-75DFB9FD14A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293A839D-4DA5-418F-808D-8B6AAE372900}" type="sibTrans" cxnId="{5FFE8252-6E48-45CE-A3A8-75DFB9FD14AF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7C7069F6-5FB3-4F08-879F-96A3BFAE7F32}">
      <dgm:prSet phldrT="[Texto]" custT="1"/>
      <dgm:spPr/>
      <dgm:t>
        <a:bodyPr/>
        <a:lstStyle/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- 80% são Confecções;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- 6% da indústria de transformação;</a:t>
          </a:r>
        </a:p>
        <a:p>
          <a:pPr algn="l"/>
          <a:r>
            <a:rPr lang="pt-BR" sz="2200" smtClean="0">
              <a:latin typeface="Times New Roman" pitchFamily="18" charset="0"/>
              <a:cs typeface="Times New Roman" pitchFamily="18" charset="0"/>
            </a:rPr>
            <a:t>- Empregam </a:t>
          </a:r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1,7 milhão de trabalhadores;</a:t>
          </a:r>
        </a:p>
        <a:p>
          <a:pPr algn="l"/>
          <a:r>
            <a:rPr lang="pt-BR" sz="2200" dirty="0" smtClean="0">
              <a:latin typeface="Times New Roman" pitchFamily="18" charset="0"/>
              <a:cs typeface="Times New Roman" pitchFamily="18" charset="0"/>
            </a:rPr>
            <a:t>- Com faturamento de 60 bilhões.</a:t>
          </a:r>
        </a:p>
      </dgm:t>
    </dgm:pt>
    <dgm:pt modelId="{97506FE9-E73D-4C00-87F4-AF6DD8A0C05A}" type="parTrans" cxnId="{CD461452-3E87-4511-A057-2AF339BBB1C8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96657437-7BFF-4250-97F4-038DB7CE0AA4}" type="sibTrans" cxnId="{CD461452-3E87-4511-A057-2AF339BBB1C8}">
      <dgm:prSet/>
      <dgm:spPr/>
      <dgm:t>
        <a:bodyPr/>
        <a:lstStyle/>
        <a:p>
          <a:endParaRPr lang="pt-BR">
            <a:latin typeface="Times New Roman" pitchFamily="18" charset="0"/>
            <a:cs typeface="Times New Roman" pitchFamily="18" charset="0"/>
          </a:endParaRPr>
        </a:p>
      </dgm:t>
    </dgm:pt>
    <dgm:pt modelId="{3725BEC5-4F4C-42E0-8B5E-8845FA95CCE1}" type="pres">
      <dgm:prSet presAssocID="{347E9831-AB43-428F-BD78-05752F58E4AE}" presName="Name0" presStyleCnt="0">
        <dgm:presLayoutVars>
          <dgm:dir/>
          <dgm:resizeHandles val="exact"/>
        </dgm:presLayoutVars>
      </dgm:prSet>
      <dgm:spPr/>
    </dgm:pt>
    <dgm:pt modelId="{83E91972-6B12-4889-BAAC-FBD5965921EE}" type="pres">
      <dgm:prSet presAssocID="{347E9831-AB43-428F-BD78-05752F58E4AE}" presName="bkgdShp" presStyleLbl="alignAccFollowNode1" presStyleIdx="0" presStyleCnt="1" custLinFactNeighborX="-3147" custLinFactNeighborY="-38238"/>
      <dgm:spPr>
        <a:solidFill>
          <a:schemeClr val="accent1">
            <a:alpha val="90000"/>
          </a:schemeClr>
        </a:solidFill>
      </dgm:spPr>
    </dgm:pt>
    <dgm:pt modelId="{EAE072CF-0A64-4CBC-A80E-2F85415E37CE}" type="pres">
      <dgm:prSet presAssocID="{347E9831-AB43-428F-BD78-05752F58E4AE}" presName="linComp" presStyleCnt="0"/>
      <dgm:spPr/>
    </dgm:pt>
    <dgm:pt modelId="{8B0E2210-721B-46B2-8B97-84DB826F5162}" type="pres">
      <dgm:prSet presAssocID="{8A30D7E3-0144-4D16-9757-EEEC6008FD9B}" presName="compNode" presStyleCnt="0"/>
      <dgm:spPr/>
    </dgm:pt>
    <dgm:pt modelId="{CA70D934-D995-4566-B0EF-E3B2091F9A3E}" type="pres">
      <dgm:prSet presAssocID="{8A30D7E3-0144-4D16-9757-EEEC6008FD9B}" presName="node" presStyleLbl="node1" presStyleIdx="0" presStyleCnt="2" custScaleX="135263" custScaleY="88818" custLinFactNeighborX="-2595" custLinFactNeighborY="-113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B2F12-7434-4450-B383-15BC03BB97CB}" type="pres">
      <dgm:prSet presAssocID="{8A30D7E3-0144-4D16-9757-EEEC6008FD9B}" presName="invisiNode" presStyleLbl="node1" presStyleIdx="0" presStyleCnt="2"/>
      <dgm:spPr/>
    </dgm:pt>
    <dgm:pt modelId="{A2DFF8C2-E2B7-454D-ACA5-0E88656A938E}" type="pres">
      <dgm:prSet presAssocID="{8A30D7E3-0144-4D16-9757-EEEC6008FD9B}" presName="imagNode" presStyleLbl="fgImgPlace1" presStyleIdx="0" presStyleCnt="2" custScaleX="132868" custScaleY="116825" custLinFactNeighborX="-4619" custLinFactNeighborY="-86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pt-BR"/>
        </a:p>
      </dgm:t>
    </dgm:pt>
    <dgm:pt modelId="{C15780CA-4615-4511-9D97-62CE963E3370}" type="pres">
      <dgm:prSet presAssocID="{293A839D-4DA5-418F-808D-8B6AAE37290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5B3EB87-C7A8-4D54-ABAA-7E137556236E}" type="pres">
      <dgm:prSet presAssocID="{7C7069F6-5FB3-4F08-879F-96A3BFAE7F32}" presName="compNode" presStyleCnt="0"/>
      <dgm:spPr/>
    </dgm:pt>
    <dgm:pt modelId="{132DF3B6-A005-4AF9-956C-457DB91B03F6}" type="pres">
      <dgm:prSet presAssocID="{7C7069F6-5FB3-4F08-879F-96A3BFAE7F32}" presName="node" presStyleLbl="node1" presStyleIdx="1" presStyleCnt="2" custScaleX="135272" custScaleY="88818" custLinFactNeighborX="1988" custLinFactNeighborY="-113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DACFA0-94FA-4571-8CDE-1E6F937DE39E}" type="pres">
      <dgm:prSet presAssocID="{7C7069F6-5FB3-4F08-879F-96A3BFAE7F32}" presName="invisiNode" presStyleLbl="node1" presStyleIdx="1" presStyleCnt="2"/>
      <dgm:spPr/>
    </dgm:pt>
    <dgm:pt modelId="{4E8423AF-BB1D-47BB-8515-595D36771C21}" type="pres">
      <dgm:prSet presAssocID="{7C7069F6-5FB3-4F08-879F-96A3BFAE7F32}" presName="imagNode" presStyleLbl="fgImgPlace1" presStyleIdx="1" presStyleCnt="2" custScaleX="132868" custScaleY="116825" custLinFactNeighborX="2551" custLinFactNeighborY="-87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4703B290-896C-4D71-946B-C964BC12E921}" type="presOf" srcId="{7C7069F6-5FB3-4F08-879F-96A3BFAE7F32}" destId="{132DF3B6-A005-4AF9-956C-457DB91B03F6}" srcOrd="0" destOrd="0" presId="urn:microsoft.com/office/officeart/2005/8/layout/pList2#1"/>
    <dgm:cxn modelId="{0D0186CF-2EE7-43E1-8CF2-F21C18DEEF09}" type="presOf" srcId="{293A839D-4DA5-418F-808D-8B6AAE372900}" destId="{C15780CA-4615-4511-9D97-62CE963E3370}" srcOrd="0" destOrd="0" presId="urn:microsoft.com/office/officeart/2005/8/layout/pList2#1"/>
    <dgm:cxn modelId="{4A1823A9-9BED-4A20-8919-0E0CAF6BF9BD}" type="presOf" srcId="{347E9831-AB43-428F-BD78-05752F58E4AE}" destId="{3725BEC5-4F4C-42E0-8B5E-8845FA95CCE1}" srcOrd="0" destOrd="0" presId="urn:microsoft.com/office/officeart/2005/8/layout/pList2#1"/>
    <dgm:cxn modelId="{CD461452-3E87-4511-A057-2AF339BBB1C8}" srcId="{347E9831-AB43-428F-BD78-05752F58E4AE}" destId="{7C7069F6-5FB3-4F08-879F-96A3BFAE7F32}" srcOrd="1" destOrd="0" parTransId="{97506FE9-E73D-4C00-87F4-AF6DD8A0C05A}" sibTransId="{96657437-7BFF-4250-97F4-038DB7CE0AA4}"/>
    <dgm:cxn modelId="{5FFE8252-6E48-45CE-A3A8-75DFB9FD14AF}" srcId="{347E9831-AB43-428F-BD78-05752F58E4AE}" destId="{8A30D7E3-0144-4D16-9757-EEEC6008FD9B}" srcOrd="0" destOrd="0" parTransId="{D4185F8E-78B1-4B3C-82A4-3DC472B5F4B6}" sibTransId="{293A839D-4DA5-418F-808D-8B6AAE372900}"/>
    <dgm:cxn modelId="{9F72CE57-7665-4304-9E62-55950D1F958A}" type="presOf" srcId="{8A30D7E3-0144-4D16-9757-EEEC6008FD9B}" destId="{CA70D934-D995-4566-B0EF-E3B2091F9A3E}" srcOrd="0" destOrd="0" presId="urn:microsoft.com/office/officeart/2005/8/layout/pList2#1"/>
    <dgm:cxn modelId="{44A1DD91-BE81-4055-A456-5109AC8543CD}" type="presParOf" srcId="{3725BEC5-4F4C-42E0-8B5E-8845FA95CCE1}" destId="{83E91972-6B12-4889-BAAC-FBD5965921EE}" srcOrd="0" destOrd="0" presId="urn:microsoft.com/office/officeart/2005/8/layout/pList2#1"/>
    <dgm:cxn modelId="{7B755EC3-4AA4-414F-9A7D-B0D1B05918C1}" type="presParOf" srcId="{3725BEC5-4F4C-42E0-8B5E-8845FA95CCE1}" destId="{EAE072CF-0A64-4CBC-A80E-2F85415E37CE}" srcOrd="1" destOrd="0" presId="urn:microsoft.com/office/officeart/2005/8/layout/pList2#1"/>
    <dgm:cxn modelId="{6DD66CEE-16FC-47FF-9162-79577FE7768F}" type="presParOf" srcId="{EAE072CF-0A64-4CBC-A80E-2F85415E37CE}" destId="{8B0E2210-721B-46B2-8B97-84DB826F5162}" srcOrd="0" destOrd="0" presId="urn:microsoft.com/office/officeart/2005/8/layout/pList2#1"/>
    <dgm:cxn modelId="{218E2885-481D-4B3D-819D-2F4A0DDBD9E8}" type="presParOf" srcId="{8B0E2210-721B-46B2-8B97-84DB826F5162}" destId="{CA70D934-D995-4566-B0EF-E3B2091F9A3E}" srcOrd="0" destOrd="0" presId="urn:microsoft.com/office/officeart/2005/8/layout/pList2#1"/>
    <dgm:cxn modelId="{B5AF6CF1-CF0A-4AFB-81FE-B160841ADF5F}" type="presParOf" srcId="{8B0E2210-721B-46B2-8B97-84DB826F5162}" destId="{D0EB2F12-7434-4450-B383-15BC03BB97CB}" srcOrd="1" destOrd="0" presId="urn:microsoft.com/office/officeart/2005/8/layout/pList2#1"/>
    <dgm:cxn modelId="{09D22B11-5C17-4EEB-BCD9-627B368416BC}" type="presParOf" srcId="{8B0E2210-721B-46B2-8B97-84DB826F5162}" destId="{A2DFF8C2-E2B7-454D-ACA5-0E88656A938E}" srcOrd="2" destOrd="0" presId="urn:microsoft.com/office/officeart/2005/8/layout/pList2#1"/>
    <dgm:cxn modelId="{42915815-518B-403B-B9E0-517058C29982}" type="presParOf" srcId="{EAE072CF-0A64-4CBC-A80E-2F85415E37CE}" destId="{C15780CA-4615-4511-9D97-62CE963E3370}" srcOrd="1" destOrd="0" presId="urn:microsoft.com/office/officeart/2005/8/layout/pList2#1"/>
    <dgm:cxn modelId="{49353D91-72B3-4A25-AFFE-C7AB1A86E9CD}" type="presParOf" srcId="{EAE072CF-0A64-4CBC-A80E-2F85415E37CE}" destId="{B5B3EB87-C7A8-4D54-ABAA-7E137556236E}" srcOrd="2" destOrd="0" presId="urn:microsoft.com/office/officeart/2005/8/layout/pList2#1"/>
    <dgm:cxn modelId="{34F0089F-3D2B-4F2D-A29D-02AAD59D6574}" type="presParOf" srcId="{B5B3EB87-C7A8-4D54-ABAA-7E137556236E}" destId="{132DF3B6-A005-4AF9-956C-457DB91B03F6}" srcOrd="0" destOrd="0" presId="urn:microsoft.com/office/officeart/2005/8/layout/pList2#1"/>
    <dgm:cxn modelId="{1EC84776-AD08-4558-A69E-A4C687D2BB1A}" type="presParOf" srcId="{B5B3EB87-C7A8-4D54-ABAA-7E137556236E}" destId="{38DACFA0-94FA-4571-8CDE-1E6F937DE39E}" srcOrd="1" destOrd="0" presId="urn:microsoft.com/office/officeart/2005/8/layout/pList2#1"/>
    <dgm:cxn modelId="{59C4EA12-74F4-48BF-826D-4EE328907C8F}" type="presParOf" srcId="{B5B3EB87-C7A8-4D54-ABAA-7E137556236E}" destId="{4E8423AF-BB1D-47BB-8515-595D36771C2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B81AC-D3A3-4A87-A7F5-BD3DE668E3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5E693C-5E19-41AB-9DF7-A71B58419454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NBR 12305 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6BD04-5D7A-4946-B22C-2A2102C7867F}" type="parTrans" cxnId="{9701D69A-F42F-49B8-A707-F88EF2D4AA17}">
      <dgm:prSet/>
      <dgm:spPr/>
      <dgm:t>
        <a:bodyPr/>
        <a:lstStyle/>
        <a:p>
          <a:endParaRPr lang="pt-BR"/>
        </a:p>
      </dgm:t>
    </dgm:pt>
    <dgm:pt modelId="{1C2AC6B2-CA60-4EE0-A2F5-90BE292C7323}" type="sibTrans" cxnId="{9701D69A-F42F-49B8-A707-F88EF2D4AA17}">
      <dgm:prSet/>
      <dgm:spPr/>
      <dgm:t>
        <a:bodyPr/>
        <a:lstStyle/>
        <a:p>
          <a:endParaRPr lang="pt-BR"/>
        </a:p>
      </dgm:t>
    </dgm:pt>
    <dgm:pt modelId="{F26C6E6B-087F-4C44-B2FB-F13592801FE8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pt-BR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Dispõe sobre a gestão integrada de resíduos sólidos e as responsabilidades dos geradores e do poder público. </a:t>
          </a:r>
          <a:endParaRPr lang="pt-BR" sz="2400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2D146F8-2E89-4756-9C71-82761639863C}" type="parTrans" cxnId="{3B32DA09-1FDF-4F50-8113-3743A56398BD}">
      <dgm:prSet/>
      <dgm:spPr/>
      <dgm:t>
        <a:bodyPr/>
        <a:lstStyle/>
        <a:p>
          <a:endParaRPr lang="pt-BR"/>
        </a:p>
      </dgm:t>
    </dgm:pt>
    <dgm:pt modelId="{8E29D6FF-A562-4992-AFCF-F0A74D1A8266}" type="sibTrans" cxnId="{3B32DA09-1FDF-4F50-8113-3743A56398BD}">
      <dgm:prSet/>
      <dgm:spPr/>
      <dgm:t>
        <a:bodyPr/>
        <a:lstStyle/>
        <a:p>
          <a:endParaRPr lang="pt-BR"/>
        </a:p>
      </dgm:t>
    </dgm:pt>
    <dgm:pt modelId="{D2A0DD50-A8DF-43DB-98E7-C1FAFCC98EC9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ISO 9000 </a:t>
          </a:r>
        </a:p>
        <a:p>
          <a:r>
            <a: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ISO 14000   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5E84F0-F42F-4091-B7C5-83E88CF6AB65}" type="parTrans" cxnId="{27ED7224-C64F-47E9-8518-777A57318E5C}">
      <dgm:prSet/>
      <dgm:spPr/>
      <dgm:t>
        <a:bodyPr/>
        <a:lstStyle/>
        <a:p>
          <a:endParaRPr lang="pt-BR"/>
        </a:p>
      </dgm:t>
    </dgm:pt>
    <dgm:pt modelId="{BCD47F0F-C32B-4471-882B-E969A22AC81F}" type="sibTrans" cxnId="{27ED7224-C64F-47E9-8518-777A57318E5C}">
      <dgm:prSet/>
      <dgm:spPr/>
      <dgm:t>
        <a:bodyPr/>
        <a:lstStyle/>
        <a:p>
          <a:endParaRPr lang="pt-BR"/>
        </a:p>
      </dgm:t>
    </dgm:pt>
    <dgm:pt modelId="{F529E605-0785-43B3-BE1C-D3A4123012C7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just"/>
          <a:r>
            <a:rPr lang="pt-BR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Impõem aos geradores de resíduos a adequação de seus produtos e processos para reduzir impactos.</a:t>
          </a:r>
          <a:endParaRPr lang="pt-BR" sz="2400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1334284-1BF0-4656-90F3-32F91EFB999A}" type="parTrans" cxnId="{46A8C235-A863-4884-88CC-D54EE53D5387}">
      <dgm:prSet/>
      <dgm:spPr/>
      <dgm:t>
        <a:bodyPr/>
        <a:lstStyle/>
        <a:p>
          <a:endParaRPr lang="pt-BR"/>
        </a:p>
      </dgm:t>
    </dgm:pt>
    <dgm:pt modelId="{ED868B7A-83FC-438B-BD85-820D5C5A9E38}" type="sibTrans" cxnId="{46A8C235-A863-4884-88CC-D54EE53D5387}">
      <dgm:prSet/>
      <dgm:spPr/>
      <dgm:t>
        <a:bodyPr/>
        <a:lstStyle/>
        <a:p>
          <a:endParaRPr lang="pt-BR"/>
        </a:p>
      </dgm:t>
    </dgm:pt>
    <dgm:pt modelId="{3A63373B-0B67-4A82-AB69-E2F1800A9746}" type="pres">
      <dgm:prSet presAssocID="{A4BB81AC-D3A3-4A87-A7F5-BD3DE668E3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380AB41-AE50-4283-B8C9-380779E2883F}" type="pres">
      <dgm:prSet presAssocID="{615E693C-5E19-41AB-9DF7-A71B58419454}" presName="linNode" presStyleCnt="0"/>
      <dgm:spPr/>
    </dgm:pt>
    <dgm:pt modelId="{371E2EC5-0D8D-4A4C-A287-C2006061BE3E}" type="pres">
      <dgm:prSet presAssocID="{615E693C-5E19-41AB-9DF7-A71B58419454}" presName="parentText" presStyleLbl="node1" presStyleIdx="0" presStyleCnt="2" custScaleX="7583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9CAE5B-8CFF-4AD4-AAA6-B3BE7A65B4B0}" type="pres">
      <dgm:prSet presAssocID="{615E693C-5E19-41AB-9DF7-A71B5841945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DBA172-4F62-4E9C-B550-4E6A11E71B8E}" type="pres">
      <dgm:prSet presAssocID="{1C2AC6B2-CA60-4EE0-A2F5-90BE292C7323}" presName="sp" presStyleCnt="0"/>
      <dgm:spPr/>
    </dgm:pt>
    <dgm:pt modelId="{C6C52106-A301-4F62-ABBB-868B917A054D}" type="pres">
      <dgm:prSet presAssocID="{D2A0DD50-A8DF-43DB-98E7-C1FAFCC98EC9}" presName="linNode" presStyleCnt="0"/>
      <dgm:spPr/>
    </dgm:pt>
    <dgm:pt modelId="{F8FED8E0-3835-4F33-BB0A-BAEE58A79877}" type="pres">
      <dgm:prSet presAssocID="{D2A0DD50-A8DF-43DB-98E7-C1FAFCC98EC9}" presName="parentText" presStyleLbl="node1" presStyleIdx="1" presStyleCnt="2" custScaleX="75863" custLinFactNeighborX="401" custLinFactNeighborY="376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F7F150-DDAB-427B-9410-6D2C98C7838F}" type="pres">
      <dgm:prSet presAssocID="{D2A0DD50-A8DF-43DB-98E7-C1FAFCC98EC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AEAF89-F114-4540-AD3A-482AB4F77646}" type="presOf" srcId="{615E693C-5E19-41AB-9DF7-A71B58419454}" destId="{371E2EC5-0D8D-4A4C-A287-C2006061BE3E}" srcOrd="0" destOrd="0" presId="urn:microsoft.com/office/officeart/2005/8/layout/vList5"/>
    <dgm:cxn modelId="{B53041C1-A056-4494-BD9D-813111A72825}" type="presOf" srcId="{F26C6E6B-087F-4C44-B2FB-F13592801FE8}" destId="{A29CAE5B-8CFF-4AD4-AAA6-B3BE7A65B4B0}" srcOrd="0" destOrd="0" presId="urn:microsoft.com/office/officeart/2005/8/layout/vList5"/>
    <dgm:cxn modelId="{9701D69A-F42F-49B8-A707-F88EF2D4AA17}" srcId="{A4BB81AC-D3A3-4A87-A7F5-BD3DE668E300}" destId="{615E693C-5E19-41AB-9DF7-A71B58419454}" srcOrd="0" destOrd="0" parTransId="{FC86BD04-5D7A-4946-B22C-2A2102C7867F}" sibTransId="{1C2AC6B2-CA60-4EE0-A2F5-90BE292C7323}"/>
    <dgm:cxn modelId="{46A8C235-A863-4884-88CC-D54EE53D5387}" srcId="{D2A0DD50-A8DF-43DB-98E7-C1FAFCC98EC9}" destId="{F529E605-0785-43B3-BE1C-D3A4123012C7}" srcOrd="0" destOrd="0" parTransId="{E1334284-1BF0-4656-90F3-32F91EFB999A}" sibTransId="{ED868B7A-83FC-438B-BD85-820D5C5A9E38}"/>
    <dgm:cxn modelId="{27784962-A881-4C0D-91B5-CFEB0934E75E}" type="presOf" srcId="{D2A0DD50-A8DF-43DB-98E7-C1FAFCC98EC9}" destId="{F8FED8E0-3835-4F33-BB0A-BAEE58A79877}" srcOrd="0" destOrd="0" presId="urn:microsoft.com/office/officeart/2005/8/layout/vList5"/>
    <dgm:cxn modelId="{9768B52E-13DA-475E-B063-F1D4E960739D}" type="presOf" srcId="{F529E605-0785-43B3-BE1C-D3A4123012C7}" destId="{9AF7F150-DDAB-427B-9410-6D2C98C7838F}" srcOrd="0" destOrd="0" presId="urn:microsoft.com/office/officeart/2005/8/layout/vList5"/>
    <dgm:cxn modelId="{3B32DA09-1FDF-4F50-8113-3743A56398BD}" srcId="{615E693C-5E19-41AB-9DF7-A71B58419454}" destId="{F26C6E6B-087F-4C44-B2FB-F13592801FE8}" srcOrd="0" destOrd="0" parTransId="{32D146F8-2E89-4756-9C71-82761639863C}" sibTransId="{8E29D6FF-A562-4992-AFCF-F0A74D1A8266}"/>
    <dgm:cxn modelId="{5AC10825-AD3A-491A-A10F-DDBCF097B71E}" type="presOf" srcId="{A4BB81AC-D3A3-4A87-A7F5-BD3DE668E300}" destId="{3A63373B-0B67-4A82-AB69-E2F1800A9746}" srcOrd="0" destOrd="0" presId="urn:microsoft.com/office/officeart/2005/8/layout/vList5"/>
    <dgm:cxn modelId="{27ED7224-C64F-47E9-8518-777A57318E5C}" srcId="{A4BB81AC-D3A3-4A87-A7F5-BD3DE668E300}" destId="{D2A0DD50-A8DF-43DB-98E7-C1FAFCC98EC9}" srcOrd="1" destOrd="0" parTransId="{DE5E84F0-F42F-4091-B7C5-83E88CF6AB65}" sibTransId="{BCD47F0F-C32B-4471-882B-E969A22AC81F}"/>
    <dgm:cxn modelId="{1C7CF4C9-CCF0-42D6-9529-77A28282B8D5}" type="presParOf" srcId="{3A63373B-0B67-4A82-AB69-E2F1800A9746}" destId="{F380AB41-AE50-4283-B8C9-380779E2883F}" srcOrd="0" destOrd="0" presId="urn:microsoft.com/office/officeart/2005/8/layout/vList5"/>
    <dgm:cxn modelId="{8BE1D451-8E1E-4780-9E03-4261CD1EBD7F}" type="presParOf" srcId="{F380AB41-AE50-4283-B8C9-380779E2883F}" destId="{371E2EC5-0D8D-4A4C-A287-C2006061BE3E}" srcOrd="0" destOrd="0" presId="urn:microsoft.com/office/officeart/2005/8/layout/vList5"/>
    <dgm:cxn modelId="{94511819-AE30-4D7C-850D-C26CB5168827}" type="presParOf" srcId="{F380AB41-AE50-4283-B8C9-380779E2883F}" destId="{A29CAE5B-8CFF-4AD4-AAA6-B3BE7A65B4B0}" srcOrd="1" destOrd="0" presId="urn:microsoft.com/office/officeart/2005/8/layout/vList5"/>
    <dgm:cxn modelId="{1091B188-820E-4E66-AD66-54E6FAE2B7C0}" type="presParOf" srcId="{3A63373B-0B67-4A82-AB69-E2F1800A9746}" destId="{1BDBA172-4F62-4E9C-B550-4E6A11E71B8E}" srcOrd="1" destOrd="0" presId="urn:microsoft.com/office/officeart/2005/8/layout/vList5"/>
    <dgm:cxn modelId="{5EAE2491-7FA6-4058-848D-11E25B9F0DFD}" type="presParOf" srcId="{3A63373B-0B67-4A82-AB69-E2F1800A9746}" destId="{C6C52106-A301-4F62-ABBB-868B917A054D}" srcOrd="2" destOrd="0" presId="urn:microsoft.com/office/officeart/2005/8/layout/vList5"/>
    <dgm:cxn modelId="{22A0CB2E-65CE-47AB-BFE9-AF7BED813570}" type="presParOf" srcId="{C6C52106-A301-4F62-ABBB-868B917A054D}" destId="{F8FED8E0-3835-4F33-BB0A-BAEE58A79877}" srcOrd="0" destOrd="0" presId="urn:microsoft.com/office/officeart/2005/8/layout/vList5"/>
    <dgm:cxn modelId="{A60A00DD-A598-4D88-89A3-800DCEC05832}" type="presParOf" srcId="{C6C52106-A301-4F62-ABBB-868B917A054D}" destId="{9AF7F150-DDAB-427B-9410-6D2C98C783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FEAE97-2E93-4FB6-937B-712F901154EF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60EBAC1A-2DD8-4352-8921-26E138E47BD4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dirty="0" smtClean="0"/>
            <a:t>Fase de Pesquisa científica</a:t>
          </a:r>
          <a:endParaRPr lang="pt-BR" dirty="0"/>
        </a:p>
      </dgm:t>
    </dgm:pt>
    <dgm:pt modelId="{43875EEE-67D5-4526-B12C-4B3C28C848B9}" type="parTrans" cxnId="{2A0C4E69-EF0B-4931-8C37-25F5FF20FCBF}">
      <dgm:prSet/>
      <dgm:spPr/>
      <dgm:t>
        <a:bodyPr/>
        <a:lstStyle/>
        <a:p>
          <a:endParaRPr lang="pt-BR"/>
        </a:p>
      </dgm:t>
    </dgm:pt>
    <dgm:pt modelId="{5D8A80D1-0CFD-46B6-BC9F-3AEDACAF8B9C}" type="sibTrans" cxnId="{2A0C4E69-EF0B-4931-8C37-25F5FF20FCBF}">
      <dgm:prSet/>
      <dgm:spPr/>
      <dgm:t>
        <a:bodyPr/>
        <a:lstStyle/>
        <a:p>
          <a:endParaRPr lang="pt-BR"/>
        </a:p>
      </dgm:t>
    </dgm:pt>
    <dgm:pt modelId="{430F9DFB-CAF3-4DA8-9899-312C00F0A4E2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dirty="0" smtClean="0"/>
            <a:t>Fase de tecnologia Embrionária</a:t>
          </a:r>
          <a:endParaRPr lang="pt-BR" dirty="0"/>
        </a:p>
      </dgm:t>
    </dgm:pt>
    <dgm:pt modelId="{D050E24C-EB3F-4D0D-989C-9290753F443A}" type="parTrans" cxnId="{BF3F9DB1-3B35-4DB7-907A-E306D5C5E849}">
      <dgm:prSet/>
      <dgm:spPr/>
      <dgm:t>
        <a:bodyPr/>
        <a:lstStyle/>
        <a:p>
          <a:endParaRPr lang="pt-BR"/>
        </a:p>
      </dgm:t>
    </dgm:pt>
    <dgm:pt modelId="{9420BBA5-66AB-4D55-8EBD-DA14F112B2A8}" type="sibTrans" cxnId="{BF3F9DB1-3B35-4DB7-907A-E306D5C5E849}">
      <dgm:prSet/>
      <dgm:spPr/>
      <dgm:t>
        <a:bodyPr/>
        <a:lstStyle/>
        <a:p>
          <a:endParaRPr lang="pt-BR"/>
        </a:p>
      </dgm:t>
    </dgm:pt>
    <dgm:pt modelId="{EB8EF58C-DD35-4D79-A7F9-B528F02F7EB9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dirty="0" smtClean="0"/>
            <a:t>Fase Laboratorial </a:t>
          </a:r>
          <a:endParaRPr lang="pt-BR" dirty="0"/>
        </a:p>
      </dgm:t>
    </dgm:pt>
    <dgm:pt modelId="{E955C602-BA27-490C-A62D-911EE56991CF}" type="parTrans" cxnId="{7A3371AC-19C9-462D-B147-E4F5756CB3DE}">
      <dgm:prSet/>
      <dgm:spPr/>
      <dgm:t>
        <a:bodyPr/>
        <a:lstStyle/>
        <a:p>
          <a:endParaRPr lang="pt-BR"/>
        </a:p>
      </dgm:t>
    </dgm:pt>
    <dgm:pt modelId="{90CF9753-B90C-4A64-9474-A35BF7CCA14F}" type="sibTrans" cxnId="{7A3371AC-19C9-462D-B147-E4F5756CB3DE}">
      <dgm:prSet/>
      <dgm:spPr/>
      <dgm:t>
        <a:bodyPr/>
        <a:lstStyle/>
        <a:p>
          <a:endParaRPr lang="pt-BR"/>
        </a:p>
      </dgm:t>
    </dgm:pt>
    <dgm:pt modelId="{ABFFE66A-4E33-4C9F-845D-7BBCA77DC409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dirty="0" smtClean="0"/>
            <a:t>Fase Pré-Comercial</a:t>
          </a:r>
          <a:endParaRPr lang="pt-BR" dirty="0"/>
        </a:p>
      </dgm:t>
    </dgm:pt>
    <dgm:pt modelId="{6C27D5AE-293A-4249-B92D-C98D90C868AF}" type="parTrans" cxnId="{78484DA3-4016-4E67-96E0-E4BC8A7B95F8}">
      <dgm:prSet/>
      <dgm:spPr/>
      <dgm:t>
        <a:bodyPr/>
        <a:lstStyle/>
        <a:p>
          <a:endParaRPr lang="pt-BR"/>
        </a:p>
      </dgm:t>
    </dgm:pt>
    <dgm:pt modelId="{D856C85E-67FC-4C82-B807-02490CBC2EEF}" type="sibTrans" cxnId="{78484DA3-4016-4E67-96E0-E4BC8A7B95F8}">
      <dgm:prSet/>
      <dgm:spPr/>
      <dgm:t>
        <a:bodyPr/>
        <a:lstStyle/>
        <a:p>
          <a:endParaRPr lang="pt-BR"/>
        </a:p>
      </dgm:t>
    </dgm:pt>
    <dgm:pt modelId="{6AB163D4-4380-4229-A033-19BAFC51C5F9}">
      <dgm:prSet phldrT="[Texto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pt-BR" dirty="0" smtClean="0"/>
            <a:t>Fase Comercial</a:t>
          </a:r>
          <a:endParaRPr lang="pt-BR" dirty="0"/>
        </a:p>
      </dgm:t>
    </dgm:pt>
    <dgm:pt modelId="{E8AC3EBC-33FF-4768-82D9-F887A9AC4DC3}" type="parTrans" cxnId="{45825FE9-5AEF-4026-863B-721F14BA0E00}">
      <dgm:prSet/>
      <dgm:spPr/>
      <dgm:t>
        <a:bodyPr/>
        <a:lstStyle/>
        <a:p>
          <a:endParaRPr lang="pt-BR"/>
        </a:p>
      </dgm:t>
    </dgm:pt>
    <dgm:pt modelId="{96B59F78-E2BB-4A75-9C3C-B460BDF93033}" type="sibTrans" cxnId="{45825FE9-5AEF-4026-863B-721F14BA0E00}">
      <dgm:prSet/>
      <dgm:spPr/>
      <dgm:t>
        <a:bodyPr/>
        <a:lstStyle/>
        <a:p>
          <a:endParaRPr lang="pt-BR"/>
        </a:p>
      </dgm:t>
    </dgm:pt>
    <dgm:pt modelId="{649D75E3-78D5-49DD-ADDC-A42082245D21}" type="pres">
      <dgm:prSet presAssocID="{42FEAE97-2E93-4FB6-937B-712F901154EF}" presName="CompostProcess" presStyleCnt="0">
        <dgm:presLayoutVars>
          <dgm:dir/>
          <dgm:resizeHandles val="exact"/>
        </dgm:presLayoutVars>
      </dgm:prSet>
      <dgm:spPr/>
    </dgm:pt>
    <dgm:pt modelId="{415C2703-1CCB-4359-B65C-10D3CBD2DE3E}" type="pres">
      <dgm:prSet presAssocID="{42FEAE97-2E93-4FB6-937B-712F901154EF}" presName="arrow" presStyleLbl="bgShp" presStyleIdx="0" presStyleCnt="1"/>
      <dgm:spPr/>
    </dgm:pt>
    <dgm:pt modelId="{BCB12E2A-0442-4705-BB91-2B4961C69864}" type="pres">
      <dgm:prSet presAssocID="{42FEAE97-2E93-4FB6-937B-712F901154EF}" presName="linearProcess" presStyleCnt="0"/>
      <dgm:spPr/>
    </dgm:pt>
    <dgm:pt modelId="{A09FA64E-B5BD-4757-8F61-97B2C7E2F8CB}" type="pres">
      <dgm:prSet presAssocID="{60EBAC1A-2DD8-4352-8921-26E138E47BD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899CC4-E55A-4849-AD20-252EAD3D82B2}" type="pres">
      <dgm:prSet presAssocID="{5D8A80D1-0CFD-46B6-BC9F-3AEDACAF8B9C}" presName="sibTrans" presStyleCnt="0"/>
      <dgm:spPr/>
    </dgm:pt>
    <dgm:pt modelId="{4B3B35BF-6CF4-4CFB-9606-7950A0A42080}" type="pres">
      <dgm:prSet presAssocID="{430F9DFB-CAF3-4DA8-9899-312C00F0A4E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EA75A7-E2D9-456C-8FF7-C6AD6A10D5BC}" type="pres">
      <dgm:prSet presAssocID="{9420BBA5-66AB-4D55-8EBD-DA14F112B2A8}" presName="sibTrans" presStyleCnt="0"/>
      <dgm:spPr/>
    </dgm:pt>
    <dgm:pt modelId="{A5409276-478A-42D2-9777-0235645348E9}" type="pres">
      <dgm:prSet presAssocID="{EB8EF58C-DD35-4D79-A7F9-B528F02F7EB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A19BE0-997B-424A-8E49-2825E8D95CE7}" type="pres">
      <dgm:prSet presAssocID="{90CF9753-B90C-4A64-9474-A35BF7CCA14F}" presName="sibTrans" presStyleCnt="0"/>
      <dgm:spPr/>
    </dgm:pt>
    <dgm:pt modelId="{882F6BAE-FB8B-4715-A3C1-018F7ACAB498}" type="pres">
      <dgm:prSet presAssocID="{ABFFE66A-4E33-4C9F-845D-7BBCA77DC40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274C19-4346-400E-A301-07DCEF2C285E}" type="pres">
      <dgm:prSet presAssocID="{D856C85E-67FC-4C82-B807-02490CBC2EEF}" presName="sibTrans" presStyleCnt="0"/>
      <dgm:spPr/>
    </dgm:pt>
    <dgm:pt modelId="{FD490EC6-8AB9-4CAE-8D7F-D3577F0A43B4}" type="pres">
      <dgm:prSet presAssocID="{6AB163D4-4380-4229-A033-19BAFC51C5F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4B2F38-BB2E-454C-A226-E70C47A6FC19}" type="presOf" srcId="{EB8EF58C-DD35-4D79-A7F9-B528F02F7EB9}" destId="{A5409276-478A-42D2-9777-0235645348E9}" srcOrd="0" destOrd="0" presId="urn:microsoft.com/office/officeart/2005/8/layout/hProcess9"/>
    <dgm:cxn modelId="{BF3F9DB1-3B35-4DB7-907A-E306D5C5E849}" srcId="{42FEAE97-2E93-4FB6-937B-712F901154EF}" destId="{430F9DFB-CAF3-4DA8-9899-312C00F0A4E2}" srcOrd="1" destOrd="0" parTransId="{D050E24C-EB3F-4D0D-989C-9290753F443A}" sibTransId="{9420BBA5-66AB-4D55-8EBD-DA14F112B2A8}"/>
    <dgm:cxn modelId="{78484DA3-4016-4E67-96E0-E4BC8A7B95F8}" srcId="{42FEAE97-2E93-4FB6-937B-712F901154EF}" destId="{ABFFE66A-4E33-4C9F-845D-7BBCA77DC409}" srcOrd="3" destOrd="0" parTransId="{6C27D5AE-293A-4249-B92D-C98D90C868AF}" sibTransId="{D856C85E-67FC-4C82-B807-02490CBC2EEF}"/>
    <dgm:cxn modelId="{73E8135A-AB4D-4DB8-B807-C338585E1D5C}" type="presOf" srcId="{430F9DFB-CAF3-4DA8-9899-312C00F0A4E2}" destId="{4B3B35BF-6CF4-4CFB-9606-7950A0A42080}" srcOrd="0" destOrd="0" presId="urn:microsoft.com/office/officeart/2005/8/layout/hProcess9"/>
    <dgm:cxn modelId="{45825FE9-5AEF-4026-863B-721F14BA0E00}" srcId="{42FEAE97-2E93-4FB6-937B-712F901154EF}" destId="{6AB163D4-4380-4229-A033-19BAFC51C5F9}" srcOrd="4" destOrd="0" parTransId="{E8AC3EBC-33FF-4768-82D9-F887A9AC4DC3}" sibTransId="{96B59F78-E2BB-4A75-9C3C-B460BDF93033}"/>
    <dgm:cxn modelId="{FB75B8E5-C7B4-4FF5-91D5-DE9B31F78D5A}" type="presOf" srcId="{60EBAC1A-2DD8-4352-8921-26E138E47BD4}" destId="{A09FA64E-B5BD-4757-8F61-97B2C7E2F8CB}" srcOrd="0" destOrd="0" presId="urn:microsoft.com/office/officeart/2005/8/layout/hProcess9"/>
    <dgm:cxn modelId="{7A3371AC-19C9-462D-B147-E4F5756CB3DE}" srcId="{42FEAE97-2E93-4FB6-937B-712F901154EF}" destId="{EB8EF58C-DD35-4D79-A7F9-B528F02F7EB9}" srcOrd="2" destOrd="0" parTransId="{E955C602-BA27-490C-A62D-911EE56991CF}" sibTransId="{90CF9753-B90C-4A64-9474-A35BF7CCA14F}"/>
    <dgm:cxn modelId="{E601118C-186E-4A31-B881-FDD52460F55D}" type="presOf" srcId="{6AB163D4-4380-4229-A033-19BAFC51C5F9}" destId="{FD490EC6-8AB9-4CAE-8D7F-D3577F0A43B4}" srcOrd="0" destOrd="0" presId="urn:microsoft.com/office/officeart/2005/8/layout/hProcess9"/>
    <dgm:cxn modelId="{2A0C4E69-EF0B-4931-8C37-25F5FF20FCBF}" srcId="{42FEAE97-2E93-4FB6-937B-712F901154EF}" destId="{60EBAC1A-2DD8-4352-8921-26E138E47BD4}" srcOrd="0" destOrd="0" parTransId="{43875EEE-67D5-4526-B12C-4B3C28C848B9}" sibTransId="{5D8A80D1-0CFD-46B6-BC9F-3AEDACAF8B9C}"/>
    <dgm:cxn modelId="{CF1B938C-B0D7-48C4-930A-DB8B47DFF779}" type="presOf" srcId="{42FEAE97-2E93-4FB6-937B-712F901154EF}" destId="{649D75E3-78D5-49DD-ADDC-A42082245D21}" srcOrd="0" destOrd="0" presId="urn:microsoft.com/office/officeart/2005/8/layout/hProcess9"/>
    <dgm:cxn modelId="{81DD3EB4-DE68-4FCE-B4CA-FFA7DE51F691}" type="presOf" srcId="{ABFFE66A-4E33-4C9F-845D-7BBCA77DC409}" destId="{882F6BAE-FB8B-4715-A3C1-018F7ACAB498}" srcOrd="0" destOrd="0" presId="urn:microsoft.com/office/officeart/2005/8/layout/hProcess9"/>
    <dgm:cxn modelId="{6EF9372F-5EC3-4291-86F3-5533445ABB0C}" type="presParOf" srcId="{649D75E3-78D5-49DD-ADDC-A42082245D21}" destId="{415C2703-1CCB-4359-B65C-10D3CBD2DE3E}" srcOrd="0" destOrd="0" presId="urn:microsoft.com/office/officeart/2005/8/layout/hProcess9"/>
    <dgm:cxn modelId="{846243CF-0311-4B41-A300-6AEA8423C8F0}" type="presParOf" srcId="{649D75E3-78D5-49DD-ADDC-A42082245D21}" destId="{BCB12E2A-0442-4705-BB91-2B4961C69864}" srcOrd="1" destOrd="0" presId="urn:microsoft.com/office/officeart/2005/8/layout/hProcess9"/>
    <dgm:cxn modelId="{2EB99052-B16D-4999-BF67-D849B623A3A1}" type="presParOf" srcId="{BCB12E2A-0442-4705-BB91-2B4961C69864}" destId="{A09FA64E-B5BD-4757-8F61-97B2C7E2F8CB}" srcOrd="0" destOrd="0" presId="urn:microsoft.com/office/officeart/2005/8/layout/hProcess9"/>
    <dgm:cxn modelId="{17A67999-1E0C-4CE0-AC75-45D0C3955FBD}" type="presParOf" srcId="{BCB12E2A-0442-4705-BB91-2B4961C69864}" destId="{90899CC4-E55A-4849-AD20-252EAD3D82B2}" srcOrd="1" destOrd="0" presId="urn:microsoft.com/office/officeart/2005/8/layout/hProcess9"/>
    <dgm:cxn modelId="{748E40A4-A478-47E1-BA01-CF7C92071191}" type="presParOf" srcId="{BCB12E2A-0442-4705-BB91-2B4961C69864}" destId="{4B3B35BF-6CF4-4CFB-9606-7950A0A42080}" srcOrd="2" destOrd="0" presId="urn:microsoft.com/office/officeart/2005/8/layout/hProcess9"/>
    <dgm:cxn modelId="{5202F785-D152-4AC6-B012-AD6E712DA5D4}" type="presParOf" srcId="{BCB12E2A-0442-4705-BB91-2B4961C69864}" destId="{E6EA75A7-E2D9-456C-8FF7-C6AD6A10D5BC}" srcOrd="3" destOrd="0" presId="urn:microsoft.com/office/officeart/2005/8/layout/hProcess9"/>
    <dgm:cxn modelId="{B0340FF4-8C2C-4280-BE81-DEE7FFD4302D}" type="presParOf" srcId="{BCB12E2A-0442-4705-BB91-2B4961C69864}" destId="{A5409276-478A-42D2-9777-0235645348E9}" srcOrd="4" destOrd="0" presId="urn:microsoft.com/office/officeart/2005/8/layout/hProcess9"/>
    <dgm:cxn modelId="{C7E25E6A-E69A-41CD-A4E3-CC5910741B1A}" type="presParOf" srcId="{BCB12E2A-0442-4705-BB91-2B4961C69864}" destId="{FEA19BE0-997B-424A-8E49-2825E8D95CE7}" srcOrd="5" destOrd="0" presId="urn:microsoft.com/office/officeart/2005/8/layout/hProcess9"/>
    <dgm:cxn modelId="{A6A692BD-7D99-4F0D-9EB2-DA36FFE347DE}" type="presParOf" srcId="{BCB12E2A-0442-4705-BB91-2B4961C69864}" destId="{882F6BAE-FB8B-4715-A3C1-018F7ACAB498}" srcOrd="6" destOrd="0" presId="urn:microsoft.com/office/officeart/2005/8/layout/hProcess9"/>
    <dgm:cxn modelId="{A08D827C-0DEE-4FB2-B2E4-BC5CC42BF380}" type="presParOf" srcId="{BCB12E2A-0442-4705-BB91-2B4961C69864}" destId="{F2274C19-4346-400E-A301-07DCEF2C285E}" srcOrd="7" destOrd="0" presId="urn:microsoft.com/office/officeart/2005/8/layout/hProcess9"/>
    <dgm:cxn modelId="{62B345E6-8B3A-4A9F-817F-D2130B7BCDD1}" type="presParOf" srcId="{BCB12E2A-0442-4705-BB91-2B4961C69864}" destId="{FD490EC6-8AB9-4CAE-8D7F-D3577F0A43B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E91972-6B12-4889-BAAC-FBD5965921EE}">
      <dsp:nvSpPr>
        <dsp:cNvPr id="0" name=""/>
        <dsp:cNvSpPr/>
      </dsp:nvSpPr>
      <dsp:spPr>
        <a:xfrm>
          <a:off x="0" y="0"/>
          <a:ext cx="7812360" cy="2300655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FF8C2-E2B7-454D-ACA5-0E88656A938E}">
      <dsp:nvSpPr>
        <dsp:cNvPr id="0" name=""/>
        <dsp:cNvSpPr/>
      </dsp:nvSpPr>
      <dsp:spPr>
        <a:xfrm>
          <a:off x="144979" y="136795"/>
          <a:ext cx="3477950" cy="19710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0D934-D995-4566-B0EF-E3B2091F9A3E}">
      <dsp:nvSpPr>
        <dsp:cNvPr id="0" name=""/>
        <dsp:cNvSpPr/>
      </dsp:nvSpPr>
      <dsp:spPr>
        <a:xfrm rot="10800000">
          <a:off x="166613" y="2257415"/>
          <a:ext cx="3540642" cy="24974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O Brasil: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- 4º produtor mundial de artigos de vestuário;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- 5º maior fabricante de manufaturas têxteis;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Possui 32 mil empresas na Cadeia Têxtil;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pt-BR" sz="2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6613" y="2257415"/>
        <a:ext cx="3540642" cy="2497484"/>
      </dsp:txXfrm>
    </dsp:sp>
    <dsp:sp modelId="{4E8423AF-BB1D-47BB-8515-595D36771C21}">
      <dsp:nvSpPr>
        <dsp:cNvPr id="0" name=""/>
        <dsp:cNvSpPr/>
      </dsp:nvSpPr>
      <dsp:spPr>
        <a:xfrm>
          <a:off x="4135180" y="134331"/>
          <a:ext cx="3477950" cy="19710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DF3B6-A005-4AF9-956C-457DB91B03F6}">
      <dsp:nvSpPr>
        <dsp:cNvPr id="0" name=""/>
        <dsp:cNvSpPr/>
      </dsp:nvSpPr>
      <dsp:spPr>
        <a:xfrm rot="10800000">
          <a:off x="4088979" y="2257387"/>
          <a:ext cx="3540877" cy="24974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- 80% são Confecções;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- 6% da indústria de transformação;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smtClean="0">
              <a:latin typeface="Times New Roman" pitchFamily="18" charset="0"/>
              <a:cs typeface="Times New Roman" pitchFamily="18" charset="0"/>
            </a:rPr>
            <a:t>- Empregam </a:t>
          </a: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1,7 milhão de trabalhadores;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Times New Roman" pitchFamily="18" charset="0"/>
              <a:cs typeface="Times New Roman" pitchFamily="18" charset="0"/>
            </a:rPr>
            <a:t>- Com faturamento de 60 bilhões.</a:t>
          </a:r>
        </a:p>
      </dsp:txBody>
      <dsp:txXfrm rot="10800000">
        <a:off x="4088979" y="2257387"/>
        <a:ext cx="3540877" cy="24974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9CAE5B-8CFF-4AD4-AAA6-B3BE7A65B4B0}">
      <dsp:nvSpPr>
        <dsp:cNvPr id="0" name=""/>
        <dsp:cNvSpPr/>
      </dsp:nvSpPr>
      <dsp:spPr>
        <a:xfrm rot="5400000">
          <a:off x="5079785" y="-2155142"/>
          <a:ext cx="1067799" cy="564510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Dispõe sobre a gestão integrada de resíduos sólidos e as responsabilidades dos geradores e do poder público. </a:t>
          </a:r>
          <a:endParaRPr lang="pt-BR" sz="2400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5079785" y="-2155142"/>
        <a:ext cx="1067799" cy="5645102"/>
      </dsp:txXfrm>
    </dsp:sp>
    <dsp:sp modelId="{371E2EC5-0D8D-4A4C-A287-C2006061BE3E}">
      <dsp:nvSpPr>
        <dsp:cNvPr id="0" name=""/>
        <dsp:cNvSpPr/>
      </dsp:nvSpPr>
      <dsp:spPr>
        <a:xfrm>
          <a:off x="383219" y="33"/>
          <a:ext cx="2407914" cy="133474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NBR 12305 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19" y="33"/>
        <a:ext cx="2407914" cy="1334749"/>
      </dsp:txXfrm>
    </dsp:sp>
    <dsp:sp modelId="{9AF7F150-DDAB-427B-9410-6D2C98C7838F}">
      <dsp:nvSpPr>
        <dsp:cNvPr id="0" name=""/>
        <dsp:cNvSpPr/>
      </dsp:nvSpPr>
      <dsp:spPr>
        <a:xfrm rot="5400000">
          <a:off x="5080801" y="-753656"/>
          <a:ext cx="1067799" cy="564510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Impõem aos geradores de resíduos a adequação de seus produtos e processos para reduzir impactos.</a:t>
          </a:r>
          <a:endParaRPr lang="pt-BR" sz="2400" kern="12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5080801" y="-753656"/>
        <a:ext cx="1067799" cy="5645102"/>
      </dsp:txXfrm>
    </dsp:sp>
    <dsp:sp modelId="{F8FED8E0-3835-4F33-BB0A-BAEE58A79877}">
      <dsp:nvSpPr>
        <dsp:cNvPr id="0" name=""/>
        <dsp:cNvSpPr/>
      </dsp:nvSpPr>
      <dsp:spPr>
        <a:xfrm>
          <a:off x="405856" y="1401553"/>
          <a:ext cx="2408930" cy="1334749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ISO 9000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ISO 14000   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856" y="1401553"/>
        <a:ext cx="2408930" cy="13347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C2703-1CCB-4359-B65C-10D3CBD2DE3E}">
      <dsp:nvSpPr>
        <dsp:cNvPr id="0" name=""/>
        <dsp:cNvSpPr/>
      </dsp:nvSpPr>
      <dsp:spPr>
        <a:xfrm>
          <a:off x="535784" y="0"/>
          <a:ext cx="6072230" cy="427831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FA64E-B5BD-4757-8F61-97B2C7E2F8CB}">
      <dsp:nvSpPr>
        <dsp:cNvPr id="0" name=""/>
        <dsp:cNvSpPr/>
      </dsp:nvSpPr>
      <dsp:spPr>
        <a:xfrm>
          <a:off x="3139" y="1283494"/>
          <a:ext cx="1372600" cy="1711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Fase de Pesquisa científica</a:t>
          </a:r>
          <a:endParaRPr lang="pt-BR" sz="1700" kern="1200" dirty="0"/>
        </a:p>
      </dsp:txBody>
      <dsp:txXfrm>
        <a:off x="3139" y="1283494"/>
        <a:ext cx="1372600" cy="1711325"/>
      </dsp:txXfrm>
    </dsp:sp>
    <dsp:sp modelId="{4B3B35BF-6CF4-4CFB-9606-7950A0A42080}">
      <dsp:nvSpPr>
        <dsp:cNvPr id="0" name=""/>
        <dsp:cNvSpPr/>
      </dsp:nvSpPr>
      <dsp:spPr>
        <a:xfrm>
          <a:off x="1444369" y="1283494"/>
          <a:ext cx="1372600" cy="1711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Fase de tecnologia Embrionária</a:t>
          </a:r>
          <a:endParaRPr lang="pt-BR" sz="1700" kern="1200" dirty="0"/>
        </a:p>
      </dsp:txBody>
      <dsp:txXfrm>
        <a:off x="1444369" y="1283494"/>
        <a:ext cx="1372600" cy="1711325"/>
      </dsp:txXfrm>
    </dsp:sp>
    <dsp:sp modelId="{A5409276-478A-42D2-9777-0235645348E9}">
      <dsp:nvSpPr>
        <dsp:cNvPr id="0" name=""/>
        <dsp:cNvSpPr/>
      </dsp:nvSpPr>
      <dsp:spPr>
        <a:xfrm>
          <a:off x="2885599" y="1283494"/>
          <a:ext cx="1372600" cy="1711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Fase Laboratorial </a:t>
          </a:r>
          <a:endParaRPr lang="pt-BR" sz="1700" kern="1200" dirty="0"/>
        </a:p>
      </dsp:txBody>
      <dsp:txXfrm>
        <a:off x="2885599" y="1283494"/>
        <a:ext cx="1372600" cy="1711325"/>
      </dsp:txXfrm>
    </dsp:sp>
    <dsp:sp modelId="{882F6BAE-FB8B-4715-A3C1-018F7ACAB498}">
      <dsp:nvSpPr>
        <dsp:cNvPr id="0" name=""/>
        <dsp:cNvSpPr/>
      </dsp:nvSpPr>
      <dsp:spPr>
        <a:xfrm>
          <a:off x="4326830" y="1283494"/>
          <a:ext cx="1372600" cy="1711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Fase Pré-Comercial</a:t>
          </a:r>
          <a:endParaRPr lang="pt-BR" sz="1700" kern="1200" dirty="0"/>
        </a:p>
      </dsp:txBody>
      <dsp:txXfrm>
        <a:off x="4326830" y="1283494"/>
        <a:ext cx="1372600" cy="1711325"/>
      </dsp:txXfrm>
    </dsp:sp>
    <dsp:sp modelId="{FD490EC6-8AB9-4CAE-8D7F-D3577F0A43B4}">
      <dsp:nvSpPr>
        <dsp:cNvPr id="0" name=""/>
        <dsp:cNvSpPr/>
      </dsp:nvSpPr>
      <dsp:spPr>
        <a:xfrm>
          <a:off x="5768060" y="1283494"/>
          <a:ext cx="1372600" cy="1711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Fase Comercial</a:t>
          </a:r>
          <a:endParaRPr lang="pt-BR" sz="1700" kern="1200" dirty="0"/>
        </a:p>
      </dsp:txBody>
      <dsp:txXfrm>
        <a:off x="5768060" y="1283494"/>
        <a:ext cx="1372600" cy="171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4569D-0847-44BD-BF24-EA6BA0284ACD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823D-7FCD-44EC-98EE-F125ECDA78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28951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F4B60-19C4-48EB-B4C4-CE6495099663}" type="datetimeFigureOut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AAA3-8ACF-4999-A96F-45B0199C44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1513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8AAA3-8ACF-4999-A96F-45B0199C4431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C811-EED3-4090-8431-D63DBA2F681E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8BEC3-DF35-4AC4-89D2-8DE09AA5A79C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038E-0824-46C9-B4CB-1B465B9E6F25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975A-7302-45D0-8248-4896B062FBBC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E625-4FFD-48F0-A07A-C054E4A128DE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FF98-43EF-4AA1-92B9-B24DE98762FC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AD25-D3D1-459E-AA79-195CEAE61487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0BBE-2B0E-4D32-B0EB-E451AE851CA2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971-80EF-4439-BD62-DE13D49AAD33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1B5A-DDF0-4F52-A50E-8A3077CD154A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2A0B-A6F5-4E14-8B6F-0AA69C864EAC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FF4E3-E9D2-4FCA-8110-7C08961644FD}" type="datetime1">
              <a:rPr lang="pt-BR" smtClean="0"/>
              <a:pPr/>
              <a:t>29/08/2017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7195-D5B2-4A5A-BB73-F8C2F545C8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827584" y="2564904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400" b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pt-BR" sz="2400" b="1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</a:p>
          <a:p>
            <a:pPr algn="ctr"/>
            <a:r>
              <a:rPr lang="pt-BR" sz="1400" b="1" cap="small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Soluções </a:t>
            </a:r>
            <a:r>
              <a:rPr lang="pt-BR" sz="1400" b="1" cap="small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Para o Sistema Prisional: Uma Proposta Sustentável Utilizando Uniforme Inservível Com Propriedade </a:t>
            </a:r>
            <a:r>
              <a:rPr lang="pt-BR" sz="1400" b="1" cap="small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Retardante</a:t>
            </a:r>
            <a:r>
              <a:rPr lang="pt-BR" sz="1400" b="1" cap="small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a Chamas</a:t>
            </a:r>
          </a:p>
          <a:p>
            <a:pPr algn="ctr"/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67744" y="42930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Laís Marra Silveira</a:t>
            </a:r>
            <a:r>
              <a:rPr lang="pt-B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Alan Rodrigues Teixeira Machado</a:t>
            </a:r>
          </a:p>
          <a:p>
            <a:pPr algn="ctr"/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Adilson Cândido da Silva</a:t>
            </a:r>
            <a:endParaRPr lang="pt-B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2206352" cy="220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de cantos arredondados 16"/>
          <p:cNvSpPr/>
          <p:nvPr/>
        </p:nvSpPr>
        <p:spPr>
          <a:xfrm>
            <a:off x="0" y="260648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Conclusão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59" y="1340768"/>
            <a:ext cx="79021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formulação apresentada foi aprovada segundo a ABNT NBR 13579, que certifica a avaliação da conformidade para colchões e colchonetes de espuma flexível de poliuretano.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apresenta-se uma alternativa inovadora e sustentável para o sistema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prisional.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Também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ser utilizada para fabricação de outros produtos, como: estofados automobilísticos e domésticos, isolamento térmicos e acústicos.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12988" t="11391" r="17737" b="36429"/>
          <a:stretch>
            <a:fillRect/>
          </a:stretch>
        </p:blipFill>
        <p:spPr bwMode="auto">
          <a:xfrm>
            <a:off x="7991872" y="0"/>
            <a:ext cx="1152128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26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3333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Equipe Empreendedora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data:image/png;base64,iVBORw0KGgoAAAANSUhEUgAAAOEAAADhCAMAAAAJbSJIAAAAhFBMVEUAAAD///9nZ2fa2trq6urt7e3l5eX19fX6+vq0tLT8/Py+vr7g4OBQUFDx8fHGxsaioqKLi4uEhIRGRkbOzs6pqakRERFiYmLU1NQvLy8nJycaGhpBQUGWlpY8PDzBwcFycnJ7e3uQkJAtLS1ZWVlMTEwVFRV2dnakpKRkZGQ2Njaurq5SDzvSAAALDklEQVR4nNWd6ULrOAyFU1q6uDt0oSlcWvbl/d9vGpbLAJV0JEvJzPkNab/asWVtLlrx6o+mw9fZfn3+Z1NuV0VRrB62Zflyv36cz5aDaXuSvv420Y8xqnB/4r/VWSxv7l4qKFbbl/H+atDu+OO1AgknF0/PGwnthzbr2aLn/UW8Cd+HofO6FgeO0O3jsO/6jQLGcHG2NdJ9avw08vs63oTd2W0m3rvurr2+kSthGty74L2pnHVcvpQjYRr88eN705nHZHUjTDPr2sLpsZv9xTwIq/VzkLu6ULrKXVl9xvDiMojvoNUyj9GDsHcWx1fpst0kYUqtRdQE/dJVhsGaP4ZX4XwHje2rai5hZ1wH4EGzhghHZU2ARbE22uR5hIva+A66tc3ULMLrOgEP+8bCst7kEC7rBSxsL2MGYa1T9EPzOgmbACyKk/oIRxGGNoKofRWthP14Q4bQuibCk6YA1YhGwtfmAIvirgbCC48vWt6fzJ8Gw+vp4mIxvR6+Xu3GoIWkWlFthLnuinL3dHH09N6dzs+B/9fsiybCWRbebtBl18PuUrbmh7GEHTtdOb+APmEuPQh6jJlwZ+U7wd3Zp4LfYAu7Gg2E1mXmrHrz8P26s2afdh9IeGfim5+qP2jIPvAGfIqe0GSP3ur5Duqwa/YUe4iS8DDJni2EW9sBvc+ZTg/Yq6gew7YFsCisgZZH5pmY+aYmNBqkj1Z3ILc3LpEHaAmNQ2idpqnV4yw5ZJ5qCblZwwpcF36L+013wP8rCe3mzJkJr9IN81Tg9VYS2iMUpQ3voB6zZ5Ty5NcRTsyARWH3y3M7v3yQ0hE+ZRBeWQFbrazFRkeInN0o/THiJd4xu5O2IRXhKAMwZ5r2uMdKwUUVYV4k9MlMyJoZz46EvTwP4thOOOCeKxyGNYTs5wCavD0lfbw4/VF7MXyaHvfX/BBrSY35U6eG0HYw/NLg75M6w5uvRas8GYi7GvtcfhAVhN1MwM+Yw2Twy5reSs4zNtdj70WY52E7aFVN08XuaMDjnNvXknCiYY/XCsL8nLVh65T8qpsJ99m87401JnDC7El62J05I/qS+3A+4WPLufBwwvBQxZRZEoVlnDti4ITh0SYu4CKsAdw5ESeMBvzcL49K8oEz0xQmnMYTMobrTvjXAf2vMOE+npDZuSVjg3G7wYTaygKDmICSeGyjt0SUMO/ghIk+ByXxf+lfByXMtboR0Ta47MOkHV0oYXCSbCXGCSDvxfQ/o4SBac6fYpxKgJeWXIhBwtN4QM4dAWQwkPsFSOiSfMGLmmcJ24sfMwlrSHWmbMsDIR8NfhcZEwYJ41OgmD0bekVWlOEGEr5EA3ImGzaBqL0GI5yEJyIyocBT7MMpmw8jDLdouHCumFvzrgFxvMQI+awIBzGnHzSgRzmzMMLopZQLn+7AZ1DOGoww2GbjPEmwQUyZRBhh7GbBvYRsUOabKNsbI8yJqok653zy+G+7zyIMrf3hAhcKL3TeGMbh8VEHTYZZ3nsYhve2yJOzdKKZO1QmX9OEbEaMyjeUt1tE8RUvXFxNt4Ln7fhBfJW9TS+kSv8lZdk2S8ht9dpgHnXIxwgfQviKc/IDkz51h/InYoSO7S7+LcYzo3ebLLIIc3KhaO3pDzQkeVJHaIzQITp6RLQx0zO0gKHC5KAXI6ImnUm2R1xPP7SlFmWQMOIITAdTLMfRXF9bdi3Xb+3JzzI5Z0njCCX0r9smnWvJ9GuScx4lzMxp+y06am9zmeR69R3yhdBvZMxDJg9heKaC8yCSOVCg8/CHVuS61VQ+DWmwGasB6FI2RdaXawiRtLltQ+gQAz7YwlzKllqkh9TY0I5ON8HHMKM29oio18YaqKQDOzihqSqPEllfYpwoZGxNQehrt5E538aXncmJQwknvpsFZWNZi3KYHGOU0Dnpi7KxrC1hmLN0Q5kK1GZhTEzaMF8dI0zeUW6K0BjG4+q7MEL3kwVFaNzvufgjRJhTlHdc1HtoJOT8yhChuTSWFEVoC8WyRd0IYUDPK+rFsRGynU4QwoCsPcpQNhGu2FINkTC5n30rUTu+iZAvopbHMMRXWp4cl2lXyq3s2vmy+YsttgEIa6hCyJTQO0Ik9GmxHil2nZEJ6+9vqZXUOUIg7DXUHVEhqSeWQGi0omqUWD/NEaZa6kgyJbY148cwPPl5tRmfrMcb+7sgl8AzhCm6CWt5dv1xic7p9d7oJZGb77FjGBS+f9fD9375/aVlIF/k3kwcYegQ7n99t57BF8TUHSKEke3Wjxoi6oQIpBEFRZhih5D47bVOWSrDBCFshabNkgFb3f4LNaOlCQNN7js641LVewO694Kepbl9Phgxu7QmVYgs5oIII80Ztuu44ofN7JsYWIBwwfWTwdc3sJkwRejvIv2rFfuF+mjmM9pZiyIMrGwWXp8d+Bi0TSFFGNhgQPA6gL8t0jKRJQysbBZ+fPBFFHwXMmGgxSbsYtgivoSbLlOEgResCJ3poEonRWt9creIK8jzIFRcHEjbNGFVlQ6zFGqvKxAe1N3FEOavNKrufewZfxRi2Ai2CJA/p7oUUfKXvvovqkKTatn7peuEKkdm+td75/LDxC30cqou3FEfJawgR65Ze6x/TN6mlH1QEcLknLbH2sxikrf2LkQwY2jiWvlEDiLgov0TdN+TL+EtmR0iv4Xqy2VBQudQN2l0iSd8fUdpkNDbp3E8uSCJZzYhop1B6O54ez6S8prkrRC/QEdL6B9HvPzlzV3IiRiGywFRwgjv8PqbCd4Gsqw3lruPm6w/LMqzabubet329BEym1gnXR5hZL5CCUcOMQ+wjXAXB4iLT1/LJKzv1l9Gxq71ECHeJCZQLzZA8GzRNF0lINxrJ6yhh7AoujtBPmGqpQGtpNdAwtZ/ITXq1goIEjafgmm/TAmsKGl8mhpMbhVh40mYG+OtbThh04O4NwPCtWuBkRpEGbfwwBWWriWkapnvpYNXmlRDC1NOUOZMDmGlRudpLYS+1epKIQls+YSWvjheCn8P3zWJ75dMSXEPdw5hfLNdUtajk5awuZOw+WShJGzuJLyviTDIqQgo4949FWEd13gc18p2nbCasMGDsH3LVxHWcI0HJft2oSGs4xoPSpaYjJ6wScvUEDg0EEYUdcNSZLLZCRu0S8O9iW9KjUYv4JzgDMLm9vtK5h1RQdhwQal1v1AQGjrfekqRFmwlbHI7rMTeGOtC2KRJU8m46WsIw+9a5VXa1hoNYYosKgVkO+irLO9Osx0WbJabirDp5dS0YegIW128i/Gld+dhQ26pgRAqKS/H82V7ElGTYnkTlYRViTez3jyc72fTzseaF2DlWTJOtGNYzZPFkTzX1fhssPiRvxvgQDYMopbwXd3h7rP30PZ+dzW8OGpvBJwnHybq5D0b4UFp0plO251TZhuOMNX1GQtmQkDyPcUGqZ1ukYQhhqzaNxxKGFJMrHVnhBLGVGkqKy5CCWOcc8p5GkoYdNzSpZ6EEkZFclTVa//DWVoU55qqhFDCsFjVXmHZhBLGtXtT2KehhIFOcvxVjCT0vS/iu4BGbTUQhialjtHVJpIw1jWHnjICCaPjHGA5aSBheF4DtqDGEUauMx/K6teWL/9m/L+FhL7DCGtxHr8A8agowr7/dYLHdC9Ha6IId7UAHoxwETGEMNWYASd2OokZwzrrpO4E+y2E0PtmIV7PPKI7YUq1V7rxOQwBY1h/FiprhfsTBnZcJLVhtn5vwk5g61pGJe1EdSZsLE9663DTKqBRMwP4LirI/w+k4qmNa5Aw1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 l="12988" t="11391" r="17737" b="36429"/>
          <a:stretch>
            <a:fillRect/>
          </a:stretch>
        </p:blipFill>
        <p:spPr bwMode="auto">
          <a:xfrm>
            <a:off x="7991872" y="0"/>
            <a:ext cx="1152128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de cantos arredondados 16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" name="Imagem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289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 descr="http://site.ufvjm.edu.br/nanomat/files/2015/05/Adilson-Candido-da-Silv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936104" cy="1390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Seta para a direita 21"/>
          <p:cNvSpPr/>
          <p:nvPr/>
        </p:nvSpPr>
        <p:spPr>
          <a:xfrm>
            <a:off x="1835696" y="1196752"/>
            <a:ext cx="792088" cy="360040"/>
          </a:xfrm>
          <a:prstGeom prst="right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>
            <a:off x="1835696" y="2924944"/>
            <a:ext cx="792088" cy="360040"/>
          </a:xfrm>
          <a:prstGeom prst="right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1835696" y="4869160"/>
            <a:ext cx="792088" cy="360040"/>
          </a:xfrm>
          <a:prstGeom prst="rightArrow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608499" y="778633"/>
            <a:ext cx="604867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 smtClean="0"/>
              <a:t>Cursando o último período do curso de Engenharia Química, trabalha há 5 anos na Companhia Tecidos </a:t>
            </a:r>
            <a:r>
              <a:rPr lang="pt-BR" sz="1700" i="1" dirty="0" smtClean="0"/>
              <a:t>Santanense – </a:t>
            </a:r>
            <a:r>
              <a:rPr lang="pt-BR" sz="1700" dirty="0" smtClean="0"/>
              <a:t>MG, atualmente exerce a função de analista de  Produtos </a:t>
            </a:r>
            <a:r>
              <a:rPr lang="pt-BR" sz="1700" dirty="0" err="1" smtClean="0"/>
              <a:t>Workwear</a:t>
            </a:r>
            <a:r>
              <a:rPr lang="pt-BR" sz="1700" dirty="0" smtClean="0"/>
              <a:t>. Em 2015, sob orientação do Prof. Alan, foi semifinalista na categoria Empreendedorismo do Prêmio Santander Universidades. E também conseguiu classificação para o Prêmio Ozires Silva de Empreendedorismo Sustentável.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1700" dirty="0" smtClean="0"/>
              <a:t>Possui graduação em Química pela Universidade Federal de Lavras - (2008), mestrado em Agroquímica pela mesma Universidade (2009), doutorado em Química pela Universidade Federal de Minas Gerais-UFMG (2014) e pós-doutorado pela mesma instituição (2015). Atualmente é Professor Adjunto I do Centro Universitário de Belo Horizonte (</a:t>
            </a:r>
            <a:r>
              <a:rPr lang="pt-BR" sz="1700" dirty="0" err="1" smtClean="0"/>
              <a:t>UniBH</a:t>
            </a:r>
            <a:r>
              <a:rPr lang="pt-BR" sz="1700" dirty="0" smtClean="0"/>
              <a:t>).</a:t>
            </a:r>
          </a:p>
          <a:p>
            <a:pPr algn="just"/>
            <a:endParaRPr lang="pt-BR" sz="800" dirty="0" smtClean="0"/>
          </a:p>
          <a:p>
            <a:pPr algn="just"/>
            <a:r>
              <a:rPr lang="pt-BR" sz="1700" dirty="0" smtClean="0"/>
              <a:t>Possui graduação em Química pela Universidade Federal de Lavras (</a:t>
            </a:r>
            <a:r>
              <a:rPr lang="pt-BR" sz="1700" dirty="0" smtClean="0"/>
              <a:t>2010). </a:t>
            </a:r>
            <a:r>
              <a:rPr lang="pt-BR" sz="1700" dirty="0" smtClean="0"/>
              <a:t>Mestrado em Agroquímica pela mesma universidade (</a:t>
            </a:r>
            <a:r>
              <a:rPr lang="pt-BR" sz="1700" dirty="0" smtClean="0"/>
              <a:t>2012). </a:t>
            </a:r>
            <a:r>
              <a:rPr lang="pt-BR" sz="1700" dirty="0" smtClean="0"/>
              <a:t>Doutorado em Físico-Química pela Universidade Federal de Minas Gerais - </a:t>
            </a:r>
            <a:r>
              <a:rPr lang="pt-BR" sz="1700" dirty="0" smtClean="0"/>
              <a:t>2015 </a:t>
            </a:r>
            <a:r>
              <a:rPr lang="pt-BR" sz="1700" dirty="0" smtClean="0"/>
              <a:t>(com período sanduíche na Universidade Nacional de San Luis) e pós-doutorado pela UFMG (2013). Atualmente professor Adjunto A- nível 2, da Universidade Federal de Ouro Preto. </a:t>
            </a:r>
            <a:endParaRPr lang="pt-BR" sz="17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9552" y="1965757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  <a:ea typeface="Calibri" pitchFamily="34" charset="0"/>
                <a:cs typeface="Times New Roman" pitchFamily="18" charset="0"/>
              </a:rPr>
              <a:t>Laís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539552" y="3769295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  <a:ea typeface="Calibri" pitchFamily="34" charset="0"/>
                <a:cs typeface="Times New Roman" pitchFamily="18" charset="0"/>
              </a:rPr>
              <a:t>Alan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539552" y="5641503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pitchFamily="18" charset="0"/>
                <a:ea typeface="Calibri" pitchFamily="34" charset="0"/>
                <a:cs typeface="Times New Roman" pitchFamily="18" charset="0"/>
              </a:rPr>
              <a:t>Adilson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1358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Proposta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iovinouniformes.com/uploads/produtos/thumbs/169x189_uniforme-0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55" y="1808806"/>
            <a:ext cx="1979712" cy="2088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Cruz 7"/>
          <p:cNvSpPr/>
          <p:nvPr/>
        </p:nvSpPr>
        <p:spPr>
          <a:xfrm>
            <a:off x="2248196" y="2450622"/>
            <a:ext cx="792088" cy="72008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05872" y="1856556"/>
            <a:ext cx="2400266" cy="1908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95968" y="3897063"/>
            <a:ext cx="2448272" cy="100811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b="1" noProof="0" dirty="0" smtClean="0">
                <a:latin typeface="Times New Roman" pitchFamily="18" charset="0"/>
                <a:cs typeface="Times New Roman" pitchFamily="18" charset="0"/>
              </a:rPr>
              <a:t>Uniformes inservíveis </a:t>
            </a:r>
            <a:r>
              <a:rPr lang="pt-BR" b="1" noProof="0" dirty="0" err="1" smtClean="0">
                <a:latin typeface="Times New Roman" pitchFamily="18" charset="0"/>
                <a:cs typeface="Times New Roman" pitchFamily="18" charset="0"/>
              </a:rPr>
              <a:t>retardante</a:t>
            </a:r>
            <a:r>
              <a:rPr lang="pt-BR" b="1" noProof="0" dirty="0" smtClean="0">
                <a:latin typeface="Times New Roman" pitchFamily="18" charset="0"/>
                <a:cs typeface="Times New Roman" pitchFamily="18" charset="0"/>
              </a:rPr>
              <a:t> a  chama.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351592" y="3897063"/>
            <a:ext cx="2771800" cy="864096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Colch</a:t>
            </a:r>
            <a:r>
              <a:rPr lang="pt-B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ão</a:t>
            </a: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Sustentável</a:t>
            </a:r>
            <a:r>
              <a:rPr lang="pt-BR" sz="2400" b="1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611466" y="2132855"/>
            <a:ext cx="64798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pt-BR" sz="8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144662"/>
            <a:ext cx="2772000" cy="1332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395715" y="3939454"/>
            <a:ext cx="2371569" cy="461665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pt-BR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Resíduo de Poliuretano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7524328" y="465313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241755" y="5968042"/>
            <a:ext cx="4499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noProof="0" dirty="0" smtClean="0">
                <a:latin typeface="Times New Roman" pitchFamily="18" charset="0"/>
                <a:cs typeface="Times New Roman" pitchFamily="18" charset="0"/>
              </a:rPr>
              <a:t>Produto com alto valor agregado</a:t>
            </a:r>
            <a:endParaRPr lang="pt-BR" sz="2400" dirty="0"/>
          </a:p>
        </p:txBody>
      </p:sp>
      <p:sp>
        <p:nvSpPr>
          <p:cNvPr id="16" name="Retângulo 15"/>
          <p:cNvSpPr/>
          <p:nvPr/>
        </p:nvSpPr>
        <p:spPr>
          <a:xfrm>
            <a:off x="131754" y="973042"/>
            <a:ext cx="88994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noProof="0" dirty="0" smtClean="0">
                <a:latin typeface="Times New Roman" pitchFamily="18" charset="0"/>
                <a:cs typeface="Times New Roman" pitchFamily="18" charset="0"/>
              </a:rPr>
              <a:t>Nova formulação para produção de colchões </a:t>
            </a:r>
            <a:r>
              <a:rPr lang="pt-BR" sz="2600" noProof="0" dirty="0" err="1" smtClean="0">
                <a:latin typeface="Times New Roman" pitchFamily="18" charset="0"/>
                <a:cs typeface="Times New Roman" pitchFamily="18" charset="0"/>
              </a:rPr>
              <a:t>retardante</a:t>
            </a:r>
            <a:r>
              <a:rPr lang="pt-BR" sz="2600" noProof="0" dirty="0" smtClean="0">
                <a:latin typeface="Times New Roman" pitchFamily="18" charset="0"/>
                <a:cs typeface="Times New Roman" pitchFamily="18" charset="0"/>
              </a:rPr>
              <a:t> a chamas.</a:t>
            </a:r>
            <a:endParaRPr lang="pt-BR" sz="2600" dirty="0"/>
          </a:p>
        </p:txBody>
      </p:sp>
      <p:pic>
        <p:nvPicPr>
          <p:cNvPr id="35846" name="Picture 6" descr="http://st.depositphotos.com/1036149/5175/i/950/depositphotos_51750257-Fun-beaver-with-dollar-sig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022468"/>
            <a:ext cx="1619672" cy="1435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tângulo de cantos arredondados 17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7" cstate="print"/>
          <a:srcRect l="12988" t="11391" r="17737" b="36429"/>
          <a:stretch>
            <a:fillRect/>
          </a:stretch>
        </p:blipFill>
        <p:spPr bwMode="auto">
          <a:xfrm>
            <a:off x="7991872" y="0"/>
            <a:ext cx="1152128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1947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Cadeia Têxtil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xmlns="" val="2570485700"/>
              </p:ext>
            </p:extLst>
          </p:nvPr>
        </p:nvGraphicFramePr>
        <p:xfrm>
          <a:off x="216024" y="908720"/>
          <a:ext cx="78123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ângulo de cantos arredondados 7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/>
          <a:srcRect l="12988" t="11391" r="17737" b="36429"/>
          <a:stretch>
            <a:fillRect/>
          </a:stretch>
        </p:blipFill>
        <p:spPr bwMode="auto">
          <a:xfrm>
            <a:off x="7991872" y="0"/>
            <a:ext cx="1152128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3989468909"/>
              </p:ext>
            </p:extLst>
          </p:nvPr>
        </p:nvGraphicFramePr>
        <p:xfrm>
          <a:off x="0" y="836712"/>
          <a:ext cx="8820472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Box 1056"/>
          <p:cNvSpPr txBox="1">
            <a:spLocks noChangeArrowheads="1"/>
          </p:cNvSpPr>
          <p:nvPr/>
        </p:nvSpPr>
        <p:spPr bwMode="auto">
          <a:xfrm>
            <a:off x="1" y="-27384"/>
            <a:ext cx="8459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Problema 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Oportunidade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622824"/>
            <a:ext cx="5255567" cy="2686496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9" cstate="print"/>
          <a:srcRect l="12988" t="11391" r="17737" b="36429"/>
          <a:stretch>
            <a:fillRect/>
          </a:stretch>
        </p:blipFill>
        <p:spPr bwMode="auto">
          <a:xfrm>
            <a:off x="7991872" y="0"/>
            <a:ext cx="1152128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3175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Mercado Penitenciário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0" y="1340768"/>
            <a:ext cx="1015312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enitenciárias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brasileiras         600 mil detentos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pt-BR" sz="2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R$ 24 bilhões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545952" y="1484784"/>
            <a:ext cx="432048" cy="216024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6487119" y="1477380"/>
            <a:ext cx="432048" cy="216024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82055" y="4725143"/>
            <a:ext cx="39604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Fundação Casa do Itaim Paulista, 2014.</a:t>
            </a:r>
            <a:endParaRPr lang="pt-BR" sz="17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13101" y="4709754"/>
            <a:ext cx="4211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dirty="0" smtClean="0">
                <a:latin typeface="Times New Roman" pitchFamily="18" charset="0"/>
                <a:cs typeface="Times New Roman" pitchFamily="18" charset="0"/>
              </a:rPr>
              <a:t>Campos dos </a:t>
            </a:r>
            <a:r>
              <a:rPr lang="pt-BR" sz="1700" b="1" dirty="0" err="1" smtClean="0">
                <a:latin typeface="Times New Roman" pitchFamily="18" charset="0"/>
                <a:cs typeface="Times New Roman" pitchFamily="18" charset="0"/>
              </a:rPr>
              <a:t>Goytacazes</a:t>
            </a:r>
            <a:r>
              <a:rPr lang="pt-BR" sz="1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pt-B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364" y="2282974"/>
            <a:ext cx="3574800" cy="219913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6293" y="2267322"/>
            <a:ext cx="3574800" cy="2214784"/>
          </a:xfrm>
          <a:prstGeom prst="rect">
            <a:avLst/>
          </a:prstGeom>
        </p:spPr>
      </p:pic>
      <p:sp>
        <p:nvSpPr>
          <p:cNvPr id="18" name="Retângulo de cantos arredondados 17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/>
          <a:srcRect l="12988" t="11391" r="17737" b="36429"/>
          <a:stretch>
            <a:fillRect/>
          </a:stretch>
        </p:blipFill>
        <p:spPr bwMode="auto">
          <a:xfrm>
            <a:off x="7991872" y="0"/>
            <a:ext cx="1152128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197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Prototipagem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8417059"/>
              </p:ext>
            </p:extLst>
          </p:nvPr>
        </p:nvGraphicFramePr>
        <p:xfrm>
          <a:off x="1043608" y="1044615"/>
          <a:ext cx="7056784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304256"/>
                <a:gridCol w="2088232"/>
              </a:tblGrid>
              <a:tr h="401586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Comprimento 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Largura 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Espessura</a:t>
                      </a:r>
                      <a:endParaRPr lang="pt-BR" sz="2200" dirty="0"/>
                    </a:p>
                  </a:txBody>
                  <a:tcPr/>
                </a:tc>
              </a:tr>
              <a:tr h="401586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1,86 m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1,36 m</a:t>
                      </a:r>
                      <a:endParaRPr lang="pt-BR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43 cm</a:t>
                      </a:r>
                      <a:endParaRPr lang="pt-BR" sz="2200" b="1" dirty="0"/>
                    </a:p>
                  </a:txBody>
                  <a:tcPr/>
                </a:tc>
              </a:tr>
              <a:tr h="717117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chemeClr val="bg1"/>
                          </a:solidFill>
                        </a:rPr>
                        <a:t>Quantidade</a:t>
                      </a:r>
                      <a:r>
                        <a:rPr lang="pt-BR" sz="2200" b="1" baseline="0" dirty="0" smtClean="0">
                          <a:solidFill>
                            <a:schemeClr val="bg1"/>
                          </a:solidFill>
                        </a:rPr>
                        <a:t> de produção por bloco</a:t>
                      </a:r>
                      <a:endParaRPr lang="pt-BR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6 colchões</a:t>
                      </a:r>
                      <a:r>
                        <a:rPr lang="pt-BR" sz="2200" b="1" baseline="0" dirty="0" smtClean="0"/>
                        <a:t> </a:t>
                      </a:r>
                      <a:r>
                        <a:rPr lang="pt-BR" sz="2200" b="1" dirty="0" smtClean="0"/>
                        <a:t>de 6</a:t>
                      </a:r>
                      <a:r>
                        <a:rPr lang="pt-BR" sz="2200" b="1" baseline="0" dirty="0" smtClean="0"/>
                        <a:t> </a:t>
                      </a:r>
                      <a:r>
                        <a:rPr lang="pt-BR" sz="2200" b="1" dirty="0" smtClean="0"/>
                        <a:t>cm</a:t>
                      </a:r>
                    </a:p>
                    <a:p>
                      <a:pPr algn="ctr"/>
                      <a:r>
                        <a:rPr lang="pt-BR" sz="2200" b="1" dirty="0" smtClean="0"/>
                        <a:t> de espessura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m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5794" y="4360171"/>
            <a:ext cx="4392488" cy="1995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aixaDeTexto 10"/>
          <p:cNvSpPr txBox="1"/>
          <p:nvPr/>
        </p:nvSpPr>
        <p:spPr>
          <a:xfrm>
            <a:off x="467544" y="27809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Aprovado nos testes de 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densidade aparente, resiliência, deformação permanente à compressão 90%, força de </a:t>
            </a:r>
            <a:r>
              <a:rPr lang="pt-BR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indentação</a:t>
            </a:r>
            <a:r>
              <a:rPr lang="pt-BR" sz="2400" dirty="0" smtClean="0">
                <a:effectLst/>
                <a:latin typeface="Times New Roman" pitchFamily="18" charset="0"/>
                <a:cs typeface="Times New Roman" pitchFamily="18" charset="0"/>
              </a:rPr>
              <a:t> à 40% e fator conforto.</a:t>
            </a:r>
            <a:endParaRPr lang="pt-BR" sz="2400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5736" y="6355842"/>
            <a:ext cx="53285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1 -  Protótipo do Colchão Aglomerado com os Resíduos </a:t>
            </a:r>
            <a:r>
              <a:rPr lang="pt-BR" sz="1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Retardante</a:t>
            </a:r>
            <a:r>
              <a:rPr lang="pt-BR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Chamas.</a:t>
            </a:r>
            <a:endParaRPr lang="pt-BR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 l="12988" t="11391" r="17737" b="36429"/>
          <a:stretch>
            <a:fillRect/>
          </a:stretch>
        </p:blipFill>
        <p:spPr bwMode="auto">
          <a:xfrm>
            <a:off x="7991872" y="0"/>
            <a:ext cx="1152128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7001"/>
            <a:ext cx="4930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Fase de Desenvolvimento do Projeto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4214813" y="2428875"/>
            <a:ext cx="4286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2400"/>
          </a:p>
        </p:txBody>
      </p:sp>
      <p:graphicFrame>
        <p:nvGraphicFramePr>
          <p:cNvPr id="12" name="Diagrama 11"/>
          <p:cNvGraphicFramePr/>
          <p:nvPr/>
        </p:nvGraphicFramePr>
        <p:xfrm>
          <a:off x="927075" y="1062022"/>
          <a:ext cx="714380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eta para baixo 12"/>
          <p:cNvSpPr>
            <a:spLocks noChangeArrowheads="1"/>
          </p:cNvSpPr>
          <p:nvPr/>
        </p:nvSpPr>
        <p:spPr bwMode="auto">
          <a:xfrm rot="10800000">
            <a:off x="5076825" y="4149725"/>
            <a:ext cx="431800" cy="1223963"/>
          </a:xfrm>
          <a:prstGeom prst="downArrow">
            <a:avLst>
              <a:gd name="adj1" fmla="val 50000"/>
              <a:gd name="adj2" fmla="val 47243"/>
            </a:avLst>
          </a:prstGeom>
          <a:solidFill>
            <a:srgbClr val="92C600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lang="pt-BR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867400" y="4292600"/>
            <a:ext cx="3276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Fase Pós-laboratorial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Scale-up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 Prova de Conceito</a:t>
            </a:r>
          </a:p>
        </p:txBody>
      </p:sp>
      <p:sp>
        <p:nvSpPr>
          <p:cNvPr id="15" name="Seta para baixo 7"/>
          <p:cNvSpPr>
            <a:spLocks noChangeArrowheads="1"/>
          </p:cNvSpPr>
          <p:nvPr/>
        </p:nvSpPr>
        <p:spPr bwMode="auto">
          <a:xfrm rot="10800000">
            <a:off x="5076825" y="4149725"/>
            <a:ext cx="431800" cy="1223963"/>
          </a:xfrm>
          <a:prstGeom prst="downArrow">
            <a:avLst>
              <a:gd name="adj1" fmla="val 50000"/>
              <a:gd name="adj2" fmla="val 47243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10800000" anchor="ctr"/>
          <a:lstStyle/>
          <a:p>
            <a:pPr>
              <a:defRPr/>
            </a:pPr>
            <a:endParaRPr lang="pt-BR" sz="240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76" y="6417344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6581001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 cstate="print"/>
          <a:srcRect l="12988" t="11391" r="17737" b="36429"/>
          <a:stretch>
            <a:fillRect/>
          </a:stretch>
        </p:blipFill>
        <p:spPr bwMode="auto">
          <a:xfrm>
            <a:off x="7991872" y="0"/>
            <a:ext cx="1152128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/>
          <p:cNvSpPr/>
          <p:nvPr/>
        </p:nvSpPr>
        <p:spPr>
          <a:xfrm>
            <a:off x="251520" y="5415442"/>
            <a:ext cx="8712968" cy="7143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428625" y="4272442"/>
            <a:ext cx="1911127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Rectangle 3"/>
          <p:cNvSpPr txBox="1">
            <a:spLocks noChangeArrowheads="1"/>
          </p:cNvSpPr>
          <p:nvPr/>
        </p:nvSpPr>
        <p:spPr bwMode="auto">
          <a:xfrm>
            <a:off x="0" y="0"/>
            <a:ext cx="89644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Análise do Investimento</a:t>
            </a: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3600" b="1" dirty="0">
                <a:latin typeface="Times New Roman" pitchFamily="18" charset="0"/>
                <a:cs typeface="Times New Roman" pitchFamily="18" charset="0"/>
              </a:rPr>
            </a:br>
            <a:endParaRPr lang="pt-B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51842" y="692696"/>
            <a:ext cx="72564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Cálculos baseados em testes de laboratório </a:t>
            </a:r>
          </a:p>
        </p:txBody>
      </p:sp>
      <p:sp>
        <p:nvSpPr>
          <p:cNvPr id="22538" name="CaixaDeTexto 8"/>
          <p:cNvSpPr txBox="1">
            <a:spLocks noChangeArrowheads="1"/>
          </p:cNvSpPr>
          <p:nvPr/>
        </p:nvSpPr>
        <p:spPr bwMode="auto">
          <a:xfrm>
            <a:off x="2714625" y="2067405"/>
            <a:ext cx="214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CaixaDeTexto 2"/>
          <p:cNvSpPr txBox="1"/>
          <p:nvPr/>
        </p:nvSpPr>
        <p:spPr>
          <a:xfrm>
            <a:off x="439341" y="4272443"/>
            <a:ext cx="1900411" cy="10715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Investimento I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nicial</a:t>
            </a:r>
            <a:endParaRPr lang="pt-BR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2710830" y="3429681"/>
            <a:ext cx="3011025" cy="945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6090145" y="2242346"/>
            <a:ext cx="288032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CaixaDeTexto 3"/>
          <p:cNvSpPr txBox="1"/>
          <p:nvPr/>
        </p:nvSpPr>
        <p:spPr>
          <a:xfrm>
            <a:off x="2714624" y="3429681"/>
            <a:ext cx="3007231" cy="9451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30% 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Capacidade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1,4 t Resíduo Têxtil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4,25 t Resíduo de PU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CaixaDeTexto 4"/>
          <p:cNvSpPr txBox="1"/>
          <p:nvPr/>
        </p:nvSpPr>
        <p:spPr>
          <a:xfrm>
            <a:off x="6090144" y="2241670"/>
            <a:ext cx="2880321" cy="9293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% C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apacidade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4,67 t 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Resíduo Têxtil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14,17 t </a:t>
            </a: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Resíduo </a:t>
            </a:r>
            <a:r>
              <a:rPr lang="pt-BR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 PU</a:t>
            </a:r>
            <a:endParaRPr lang="pt-BR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Seta para a direita 59"/>
          <p:cNvSpPr/>
          <p:nvPr/>
        </p:nvSpPr>
        <p:spPr>
          <a:xfrm rot="16200000">
            <a:off x="3881375" y="4701067"/>
            <a:ext cx="785813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Seta para a direita 60"/>
          <p:cNvSpPr/>
          <p:nvPr/>
        </p:nvSpPr>
        <p:spPr>
          <a:xfrm rot="16200000">
            <a:off x="7240413" y="4696783"/>
            <a:ext cx="785813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CaixaDeTexto 62"/>
          <p:cNvSpPr txBox="1">
            <a:spLocks noChangeArrowheads="1"/>
          </p:cNvSpPr>
          <p:nvPr/>
        </p:nvSpPr>
        <p:spPr bwMode="auto">
          <a:xfrm>
            <a:off x="439341" y="5519625"/>
            <a:ext cx="2357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Preparação</a:t>
            </a:r>
          </a:p>
        </p:txBody>
      </p:sp>
      <p:sp>
        <p:nvSpPr>
          <p:cNvPr id="22547" name="CaixaDeTexto 63"/>
          <p:cNvSpPr txBox="1">
            <a:spLocks noChangeArrowheads="1"/>
          </p:cNvSpPr>
          <p:nvPr/>
        </p:nvSpPr>
        <p:spPr bwMode="auto">
          <a:xfrm>
            <a:off x="3348331" y="5334960"/>
            <a:ext cx="20025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Implantação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meses</a:t>
            </a:r>
          </a:p>
        </p:txBody>
      </p:sp>
      <p:sp>
        <p:nvSpPr>
          <p:cNvPr id="22548" name="CaixaDeTexto 64"/>
          <p:cNvSpPr txBox="1">
            <a:spLocks noChangeArrowheads="1"/>
          </p:cNvSpPr>
          <p:nvPr/>
        </p:nvSpPr>
        <p:spPr bwMode="auto">
          <a:xfrm>
            <a:off x="6804333" y="5334960"/>
            <a:ext cx="1571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Expansão </a:t>
            </a: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meses</a:t>
            </a:r>
            <a:endParaRPr lang="pt-B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285750" y="1484784"/>
            <a:ext cx="7958658" cy="27876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50" name="CaixaDeTexto 26"/>
          <p:cNvSpPr txBox="1">
            <a:spLocks noChangeArrowheads="1"/>
          </p:cNvSpPr>
          <p:nvPr/>
        </p:nvSpPr>
        <p:spPr bwMode="auto">
          <a:xfrm rot="-1459644">
            <a:off x="2617436" y="1795999"/>
            <a:ext cx="28876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R$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50 mil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42"/>
          <p:cNvGrpSpPr>
            <a:grpSpLocks/>
          </p:cNvGrpSpPr>
          <p:nvPr/>
        </p:nvGrpSpPr>
        <p:grpSpPr bwMode="auto">
          <a:xfrm>
            <a:off x="6399440" y="3238026"/>
            <a:ext cx="2595711" cy="1023666"/>
            <a:chOff x="4655175" y="3775727"/>
            <a:chExt cx="2595729" cy="1023355"/>
          </a:xfrm>
        </p:grpSpPr>
        <p:cxnSp>
          <p:nvCxnSpPr>
            <p:cNvPr id="29" name="Conector de seta reta 28"/>
            <p:cNvCxnSpPr/>
            <p:nvPr/>
          </p:nvCxnSpPr>
          <p:spPr>
            <a:xfrm rot="5400000">
              <a:off x="5595140" y="4024888"/>
              <a:ext cx="49991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CaixaDeTexto 35"/>
            <p:cNvSpPr txBox="1"/>
            <p:nvPr/>
          </p:nvSpPr>
          <p:spPr>
            <a:xfrm>
              <a:off x="4655175" y="4429862"/>
              <a:ext cx="2595729" cy="369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800" b="1" dirty="0" smtClean="0">
                  <a:latin typeface="Times New Roman" pitchFamily="18" charset="0"/>
                  <a:cs typeface="Times New Roman" pitchFamily="18" charset="0"/>
                </a:rPr>
                <a:t>1.000 unidades/mês</a:t>
              </a:r>
              <a:endParaRPr lang="pt-BR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tângulo de cantos arredondados 26"/>
          <p:cNvSpPr/>
          <p:nvPr/>
        </p:nvSpPr>
        <p:spPr>
          <a:xfrm>
            <a:off x="376" y="6372720"/>
            <a:ext cx="9144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0" y="6536377"/>
            <a:ext cx="1324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i="1" dirty="0" err="1" smtClean="0">
                <a:latin typeface="Times New Roman" pitchFamily="18" charset="0"/>
                <a:cs typeface="Times New Roman" pitchFamily="18" charset="0"/>
              </a:rPr>
              <a:t>Invent</a:t>
            </a:r>
            <a:r>
              <a:rPr lang="pt-BR" sz="1200" i="1" dirty="0" smtClean="0">
                <a:latin typeface="Times New Roman" pitchFamily="18" charset="0"/>
                <a:cs typeface="Times New Roman" pitchFamily="18" charset="0"/>
              </a:rPr>
              <a:t>@ Colchões</a:t>
            </a:r>
            <a:endParaRPr lang="pt-BR" sz="1200" i="1" cap="small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0" y="404664"/>
            <a:ext cx="7956000" cy="108000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" cstate="print"/>
          <a:srcRect l="12988" t="11391" r="17737" b="36429"/>
          <a:stretch>
            <a:fillRect/>
          </a:stretch>
        </p:blipFill>
        <p:spPr bwMode="auto">
          <a:xfrm>
            <a:off x="7991872" y="0"/>
            <a:ext cx="1152128" cy="86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37195-D5B2-4A5A-BB73-F8C2F545C8FF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440</Words>
  <Application>Microsoft Office PowerPoint</Application>
  <PresentationFormat>Apresentação na tela (4:3)</PresentationFormat>
  <Paragraphs>101</Paragraphs>
  <Slides>10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UFOP</cp:lastModifiedBy>
  <cp:revision>59</cp:revision>
  <dcterms:created xsi:type="dcterms:W3CDTF">2016-01-24T21:57:17Z</dcterms:created>
  <dcterms:modified xsi:type="dcterms:W3CDTF">2017-08-29T15:02:08Z</dcterms:modified>
</cp:coreProperties>
</file>