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61" r:id="rId4"/>
    <p:sldId id="262" r:id="rId5"/>
    <p:sldId id="263" r:id="rId6"/>
    <p:sldId id="259" r:id="rId7"/>
    <p:sldId id="264" r:id="rId8"/>
    <p:sldId id="265" r:id="rId9"/>
    <p:sldId id="266" r:id="rId10"/>
    <p:sldId id="267" r:id="rId11"/>
    <p:sldId id="268" r:id="rId12"/>
    <p:sldId id="260" r:id="rId13"/>
    <p:sldId id="25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05445-877A-4616-A626-493587B86AC2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43012-556D-4905-81E7-804FC339CD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745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43012-556D-4905-81E7-804FC339CDF2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620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996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51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350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675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93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364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15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837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320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88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506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FF32-E984-4173-A9EE-E273197A9995}" type="datetimeFigureOut">
              <a:rPr lang="pt-BR" smtClean="0"/>
              <a:t>04/05/2016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0682-B736-4950-B22B-C1BA8BFA2C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960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Eugenia, Racismo e teorias da inteligência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SOUSA, Ricardo Alexandre Santos. A extinção dos brasileiros segundo o Conde Gobineau. </a:t>
            </a:r>
            <a:r>
              <a:rPr lang="pt-BR" i="1" dirty="0" smtClean="0"/>
              <a:t>Revista Brasileira de História da Ciência</a:t>
            </a:r>
            <a:r>
              <a:rPr lang="pt-BR" dirty="0" smtClean="0"/>
              <a:t>, v.6, n.1, jan./jun., 2013.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DEL CONT, Valdeir. Francis Galton: eugenia e hereditariedade. </a:t>
            </a:r>
            <a:r>
              <a:rPr lang="pt-BR" i="1" dirty="0" smtClean="0"/>
              <a:t>Scientle Studia</a:t>
            </a:r>
            <a:r>
              <a:rPr lang="pt-BR" dirty="0" smtClean="0"/>
              <a:t>, v.6, n.2, 2008. </a:t>
            </a:r>
          </a:p>
        </p:txBody>
      </p:sp>
    </p:spTree>
    <p:extLst>
      <p:ext uri="{BB962C8B-B14F-4D97-AF65-F5344CB8AC3E}">
        <p14:creationId xmlns:p14="http://schemas.microsoft.com/office/powerpoint/2010/main" val="27626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diálogo de Gobineau com a cultura e a ciência de seu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luta entre povos e classes como uma luta de raças</a:t>
            </a:r>
          </a:p>
          <a:p>
            <a:pPr algn="just"/>
            <a:r>
              <a:rPr lang="pt-BR" dirty="0" smtClean="0"/>
              <a:t>Desde o século XVIII, a fisiologia vinha se desenvolvendo bastante no continente europeu, fornecendo novos campos de estudos aos homens das ciências e das letras que procuravam compreender a sociedade. O conceito de raça, deslocado do argumento teológico ou do mito fundador da nação, passava a calcar-se no caráter biológico e hereditário na nova perspectiva da fisiologia.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0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/>
              <a:t>Uma das grandes discussões entre os pensadores do século XIX era quanto à questão da origem do homem: soltas as amarras da explicação teológica e frente à descoberta de diversas outras sociedades humanas naqueles últimos três séculos, o europeu questionava se teriam todos aqueles grupos advindos de um só casal. Estudiosos dividiam-se entre os monogenistas, crentes em uma única origem do gênero humano e poligenistas, aqueles que acreditavam haver surgido paralelamente diversos focos de hominídeos em diferentes lugares do globo.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Poligenistas: Estudos craniológicos, sobre a forma da pélvis, a proporção relativa dos membros, a cor da pele e a natureza do sistema venoso.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18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Ministro da França no Brasil, como eram chamados os embaixadores (1869).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“O príncipe mais inteligente e erudito que existiu” (Gobineau sobre D. Pedro II).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“Já não existe nenhuma família brasileira que não tenha sangue negro e índio nas veias; o resultado são compleições raquíticas que, se nem sempre repugnantes, são sempre desagradáveis aos olhos”.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“Evitam mover uma palha para fazer qualquer coisa de útil, até mesmo para se afogarem”.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23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Somente após a sua morte, seus escritos começaram a ser divulgados, e, mesmo assim, não a partir do seu país de origem, mas da Alemanha, por meio de Ludwig Schemann que foi apresentado à obra do conde pelo compositor Richard Wagner, com o qual Gobineau desenvolveu fraterna relação nos últimos anos de sua existência.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49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Francis Galton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(1822-1911)</a:t>
            </a:r>
          </a:p>
          <a:p>
            <a:r>
              <a:rPr lang="pt-BR" dirty="0" smtClean="0"/>
              <a:t>Eugenia</a:t>
            </a:r>
          </a:p>
          <a:p>
            <a:r>
              <a:rPr lang="pt-BR" dirty="0" smtClean="0"/>
              <a:t>Psicometria</a:t>
            </a:r>
          </a:p>
          <a:p>
            <a:r>
              <a:rPr lang="pt-BR" dirty="0" smtClean="0"/>
              <a:t>Psicologia Diferencial</a:t>
            </a:r>
          </a:p>
          <a:p>
            <a:r>
              <a:rPr lang="pt-BR" dirty="0" smtClean="0"/>
              <a:t>Testes de  inteligência</a:t>
            </a:r>
          </a:p>
          <a:p>
            <a:endParaRPr lang="pt-BR" dirty="0"/>
          </a:p>
        </p:txBody>
      </p:sp>
      <p:pic>
        <p:nvPicPr>
          <p:cNvPr id="3" name="Espaço Reservado para Conteúdo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960" y="1937982"/>
            <a:ext cx="3029803" cy="3916908"/>
          </a:xfrm>
        </p:spPr>
      </p:pic>
    </p:spTree>
    <p:extLst>
      <p:ext uri="{BB962C8B-B14F-4D97-AF65-F5344CB8AC3E}">
        <p14:creationId xmlns:p14="http://schemas.microsoft.com/office/powerpoint/2010/main" val="7774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pt-BR" dirty="0" smtClean="0"/>
              <a:t>Diversas teorias especularam</a:t>
            </a:r>
            <a:r>
              <a:rPr lang="pt-BR" dirty="0"/>
              <a:t>, principalmente na segunda metade do século </a:t>
            </a:r>
            <a:r>
              <a:rPr lang="pt-BR" dirty="0" smtClean="0"/>
              <a:t>XIX, </a:t>
            </a:r>
            <a:r>
              <a:rPr lang="pt-BR" dirty="0"/>
              <a:t>sobre o processo de transmissão de características entre as </a:t>
            </a:r>
            <a:r>
              <a:rPr lang="pt-BR" dirty="0" smtClean="0"/>
              <a:t>gerações.</a:t>
            </a:r>
          </a:p>
          <a:p>
            <a:pPr algn="just">
              <a:buFontTx/>
              <a:buChar char="-"/>
            </a:pPr>
            <a:r>
              <a:rPr lang="pt-BR" dirty="0"/>
              <a:t>Com o propósito de aplicar os pressupostos da teoria da seleção natural ao ser humano, Francis </a:t>
            </a:r>
            <a:r>
              <a:rPr lang="pt-BR" dirty="0" smtClean="0"/>
              <a:t>Galton, primo </a:t>
            </a:r>
            <a:r>
              <a:rPr lang="pt-BR" dirty="0"/>
              <a:t>de </a:t>
            </a:r>
            <a:r>
              <a:rPr lang="pt-BR" dirty="0" smtClean="0"/>
              <a:t>Darwin</a:t>
            </a:r>
            <a:r>
              <a:rPr lang="pt-BR" dirty="0"/>
              <a:t>,</a:t>
            </a:r>
            <a:r>
              <a:rPr lang="pt-BR" dirty="0" smtClean="0"/>
              <a:t> </a:t>
            </a:r>
            <a:r>
              <a:rPr lang="pt-BR" dirty="0"/>
              <a:t>em 1883, reunindo duas expressões gregas, cunhou o termo “eugenia” ou “bem nascido</a:t>
            </a:r>
            <a:r>
              <a:rPr lang="pt-BR" dirty="0" smtClean="0"/>
              <a:t>”.</a:t>
            </a:r>
          </a:p>
          <a:p>
            <a:pPr algn="just">
              <a:buFontTx/>
              <a:buChar char="-"/>
            </a:pPr>
            <a:r>
              <a:rPr lang="pt-BR" dirty="0" smtClean="0"/>
              <a:t>Através </a:t>
            </a:r>
            <a:r>
              <a:rPr lang="pt-BR" dirty="0"/>
              <a:t>de instrumentação matemática e biológica, identificar os melhores membros – como se fazia com cavalos, porcos, cães ou qualquer animal –, portadores das melhores características, e estimular a sua reprodução, bem como encontrar os que representavam características degenerativas e, da mesma forma, evitar que se </a:t>
            </a:r>
            <a:r>
              <a:rPr lang="pt-BR" dirty="0" smtClean="0"/>
              <a:t>reproduzissem.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560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</a:t>
            </a:r>
            <a:r>
              <a:rPr lang="pt-BR" dirty="0" smtClean="0"/>
              <a:t>s </a:t>
            </a:r>
            <a:r>
              <a:rPr lang="pt-BR" dirty="0"/>
              <a:t>primeiros passos para o estabelecimento de uma ciência eugênica se constituíram enquanto um conjunto de práticas envolvendo os trabalhos de Francis Galton e a influência que começou a exercer sobre um grupo de indivíduos – conhecidos </a:t>
            </a:r>
            <a:r>
              <a:rPr lang="pt-BR" dirty="0" smtClean="0"/>
              <a:t>como biometristas </a:t>
            </a:r>
            <a:r>
              <a:rPr lang="pt-BR" dirty="0"/>
              <a:t>– preocupados em encontrar regularidades estatísticas que pudessem indicar a prevalência de certas características em um dado conjunto populacional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C</a:t>
            </a:r>
            <a:r>
              <a:rPr lang="pt-BR" dirty="0" smtClean="0"/>
              <a:t>ompreensão </a:t>
            </a:r>
            <a:r>
              <a:rPr lang="pt-BR" dirty="0"/>
              <a:t>do processo de transmissão de características dos progenitores à </a:t>
            </a:r>
            <a:r>
              <a:rPr lang="pt-BR" dirty="0" smtClean="0"/>
              <a:t>prole (tratamento laboratorial e cálculo matemático estatístico à questão da herança 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99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Contribuições para </a:t>
            </a:r>
            <a:r>
              <a:rPr lang="pt-BR" dirty="0"/>
              <a:t>a elaboração da teoria da herança </a:t>
            </a:r>
            <a:r>
              <a:rPr lang="pt-BR" dirty="0" smtClean="0"/>
              <a:t>galtoniana: Herbert </a:t>
            </a:r>
            <a:r>
              <a:rPr lang="pt-BR" dirty="0"/>
              <a:t>Spencer (1820-1903) </a:t>
            </a:r>
            <a:r>
              <a:rPr lang="pt-BR" dirty="0" smtClean="0"/>
              <a:t>e Augusto </a:t>
            </a:r>
            <a:r>
              <a:rPr lang="pt-BR" dirty="0"/>
              <a:t>Weismann (</a:t>
            </a:r>
            <a:r>
              <a:rPr lang="pt-BR" dirty="0" smtClean="0"/>
              <a:t>1834-1914).</a:t>
            </a:r>
          </a:p>
          <a:p>
            <a:pPr algn="just"/>
            <a:r>
              <a:rPr lang="pt-BR" dirty="0"/>
              <a:t>As idéias de Francis Galton sobre a herança apareceram pela primeira vez em dois artigos publicados em 1865 na Macmillan’s Magazine, que compunham as duas partes de um trabalho intitulado “Hereditary talent and characters”, (“Talento e caráter hereditários”), e quatro anos mais tarde e de forma definitiva, na obra Hereditary genius (O gênio hereditário), na qual Galton, utilizando-se de biografias familiares de pessoas famosas, dicionários biográficos e registros de antecedentes familiares de poetas, artistas, militares e intelectuais de diversas áreas, procurou defender a tese de que não somente os aspectos físicos, mas também o talento e a capacidade intelectual poderiam ser calculados, administrados e estimulados, por meio de casamentos criteriosos durante gerações consecutivas.</a:t>
            </a:r>
          </a:p>
        </p:txBody>
      </p:sp>
    </p:spTree>
    <p:extLst>
      <p:ext uri="{BB962C8B-B14F-4D97-AF65-F5344CB8AC3E}">
        <p14:creationId xmlns:p14="http://schemas.microsoft.com/office/powerpoint/2010/main" val="8058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Com o propósito de estabelecer um conjunto de dados empíricos que justificassem a hereditariedade da genialidade na Exposição Internacional de Saúde de 1864, em Londres, Galton abriu o seu Anthropometric Laboratory, (Laboratório Antropométrico) com o qual procurou registrar, através de questionários, características físicas e intelectuais, oferecendo recompensas em dinheiro para a história familiar mais abrangente. Conseguiu 9000 registros familiares, muitos deles completos, que levaram dez anos para serem </a:t>
            </a:r>
            <a:r>
              <a:rPr lang="pt-BR" dirty="0" smtClean="0"/>
              <a:t>analisados. </a:t>
            </a:r>
            <a:r>
              <a:rPr lang="pt-BR" dirty="0"/>
              <a:t>Os propósitos de suas pesquisas vinham descritos no panfleto promocional da seguinte forma:</a:t>
            </a:r>
          </a:p>
        </p:txBody>
      </p:sp>
    </p:spTree>
    <p:extLst>
      <p:ext uri="{BB962C8B-B14F-4D97-AF65-F5344CB8AC3E}">
        <p14:creationId xmlns:p14="http://schemas.microsoft.com/office/powerpoint/2010/main" val="36654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Both"/>
            </a:pPr>
            <a:r>
              <a:rPr lang="pt-BR" dirty="0" smtClean="0"/>
              <a:t>Para </a:t>
            </a:r>
            <a:r>
              <a:rPr lang="pt-BR" dirty="0"/>
              <a:t>uso daqueles que desejam ser medidos de diversas maneiras com exatidão, e também para conhecer a tempo defeitos remediáveis do desenvolvimento, e para conhecer os próprios poderes. </a:t>
            </a:r>
            <a:endParaRPr lang="pt-BR" dirty="0" smtClean="0"/>
          </a:p>
          <a:p>
            <a:pPr marL="514350" indent="-514350">
              <a:buAutoNum type="arabicParenBoth"/>
            </a:pPr>
            <a:r>
              <a:rPr lang="pt-BR" dirty="0" smtClean="0"/>
              <a:t>Para </a:t>
            </a:r>
            <a:r>
              <a:rPr lang="pt-BR" dirty="0"/>
              <a:t>guardar um registro metódico das principais medidas de cada pessoa, do qual poderá, com algumas restrições razoáveis, obter no futuro uma cópia. Colocando suas iniciais e data de nascimento, mas não o seu nome. Os mesmos serão registrados em livro à parte. </a:t>
            </a:r>
            <a:endParaRPr lang="pt-BR" dirty="0" smtClean="0"/>
          </a:p>
          <a:p>
            <a:pPr marL="514350" indent="-514350">
              <a:buAutoNum type="arabicParenBoth"/>
            </a:pPr>
            <a:r>
              <a:rPr lang="pt-BR" dirty="0" smtClean="0"/>
              <a:t>Para </a:t>
            </a:r>
            <a:r>
              <a:rPr lang="pt-BR" dirty="0"/>
              <a:t>obter informações sobre os métodos, práticas e usos das medidas humanas. </a:t>
            </a:r>
            <a:endParaRPr lang="pt-BR" dirty="0" smtClean="0"/>
          </a:p>
          <a:p>
            <a:pPr marL="514350" indent="-514350">
              <a:buAutoNum type="arabicParenBoth"/>
            </a:pPr>
            <a:r>
              <a:rPr lang="pt-BR" dirty="0" smtClean="0"/>
              <a:t>Para </a:t>
            </a:r>
            <a:r>
              <a:rPr lang="pt-BR" dirty="0"/>
              <a:t>experimentação e investigação antropométricas, e para obter dados para discussão </a:t>
            </a:r>
            <a:r>
              <a:rPr lang="pt-BR" dirty="0" smtClean="0"/>
              <a:t>estatística.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26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Arthur de Gobineau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039" y="2019869"/>
            <a:ext cx="3357350" cy="3998794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Joseph Arthur de Gobineau</a:t>
            </a:r>
            <a:r>
              <a:rPr lang="pt-BR" dirty="0" smtClean="0"/>
              <a:t> (1816</a:t>
            </a:r>
            <a:r>
              <a:rPr lang="pt-BR" dirty="0"/>
              <a:t>/</a:t>
            </a:r>
            <a:r>
              <a:rPr lang="pt-BR" dirty="0" smtClean="0"/>
              <a:t>1882) foi um diplomata, escritor e filósofo francês. Foi um dos mais importantes teóricos do racismo no século XIX.</a:t>
            </a:r>
          </a:p>
          <a:p>
            <a:pPr marL="0" indent="0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87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O</a:t>
            </a:r>
            <a:r>
              <a:rPr lang="pt-BR" dirty="0" smtClean="0"/>
              <a:t>s </a:t>
            </a:r>
            <a:r>
              <a:rPr lang="pt-BR" dirty="0"/>
              <a:t>comportamentos considerados degenerados, como vadiagem, alcoolismo, prostituição, demência e doenças generalizadas, pudessem ser facilmente rastreados no histórico familiar dos indivíduos em gerações consecutivas, o que permitiria o controle reprodutivo dos que apresentassem traços degenerescentes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Para Galton, a análise tanto das características fisiológicas quanto dos talentos, através da utilização de ferramentas estatísticas, revelaria que a freqüência com que eram mantidas nas sucessivas gerações, em alguns casos, uma verdadeira dinastia de talentos, não poderia ser apenas uma bela coincidência ou obra do acaso, mas sim a evidência de uma regularidade natural ou biológica.</a:t>
            </a:r>
          </a:p>
        </p:txBody>
      </p:sp>
    </p:spTree>
    <p:extLst>
      <p:ext uri="{BB962C8B-B14F-4D97-AF65-F5344CB8AC3E}">
        <p14:creationId xmlns:p14="http://schemas.microsoft.com/office/powerpoint/2010/main" val="34670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Francis Galton procurava sustentar que, se não houvesse um controle da qualidade reprodutiva dos indivíduos na sociedade, o resultado em pouco tempo seria o avanço reprodutivo de indivíduos degenerados. O que significaria, em termos estatísticos, que os melhores membros da sociedade seriam suplantados reprodutivamente pelos indivíduos menos qualificados, ampliando, conseqüentemente, a criminalidade, a prostituição, a delinqüência, a insanidade e todo tipo de distúrbio social. Nesse sentido, o controle reprodutivo permitiria, segundo Galton, não somente elevar o nível de qualidade da raça humana, mas também se constituiria em uma ferramenta de reforma das condições sociais </a:t>
            </a:r>
            <a:r>
              <a:rPr lang="pt-BR" dirty="0" smtClean="0"/>
              <a:t>degenerescentes.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21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pt-BR" dirty="0" smtClean="0"/>
              <a:t>No Reino Unido, Galton e </a:t>
            </a:r>
            <a:r>
              <a:rPr lang="pt-BR" dirty="0"/>
              <a:t>James McKeen </a:t>
            </a:r>
            <a:r>
              <a:rPr lang="pt-BR" dirty="0" smtClean="0"/>
              <a:t>Cattell</a:t>
            </a:r>
            <a:r>
              <a:rPr lang="pt-BR" dirty="0"/>
              <a:t> (</a:t>
            </a:r>
            <a:r>
              <a:rPr lang="pt-BR" dirty="0" smtClean="0"/>
              <a:t>1860-1944) criam os primeiros testes de inteligência, que consistiam </a:t>
            </a:r>
            <a:r>
              <a:rPr lang="pt-BR" dirty="0"/>
              <a:t>medidas de discriminação sensorial, de tempo e de </a:t>
            </a:r>
            <a:r>
              <a:rPr lang="pt-BR" dirty="0" smtClean="0"/>
              <a:t>reação.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29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Alexis de Tocqueville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76" y="2183642"/>
            <a:ext cx="3821373" cy="3425588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 smtClean="0"/>
              <a:t>Tocqueville, reconhecendo o talento de Gobineau, o convidou para elaborar um trabalho na Académie des Sciences Morales e Politiques sobre a aplicação das doutrinas morais à política e à administração no século XIX (1842).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96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“Não há mais hierarquia na sociedade, nem classes determinadas, nem posições fixas: há um povo composto de indivíduos quase semelhantes e inteiramente iguais, uma massa confusa reconhecida como o único soberano legítimo, mas cuidadosamente privada de todas as faculdades que poderiam permitir-lhe dirigir e até controlar seu governo” (Tocqueville sobre a Revolução Francesa)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41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Em outras palavras, Tocqueville encarava a revolução como desnecessária e prejudicial por destruir tradições seculares sem erguer nada de consistente em seu lugar. Isso transformava a sociedade em indivíduos que compunham uma massa disforme e confusa.</a:t>
            </a:r>
          </a:p>
          <a:p>
            <a:pPr algn="just"/>
            <a:r>
              <a:rPr lang="pt-BR" dirty="0" smtClean="0"/>
              <a:t>Contra essa sociedade massificada, formada por indivíduos sem hierarquia ou tradição, Gobineau também se posicionava de forma veemente. Porém, enquanto Tocqueville pensava o caso francês como diferenciado do inglês ou do americano e achava que cada um merecia uma análise dos fatores locais que causaram o surgimento da sociedade moderna e da democracia, Gobineau acreditava haver uma razão geral que fosse comum a todos os casos e que explicasse a história da humanidade como um todo.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770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i="1" dirty="0" smtClean="0"/>
              <a:t>Ensaio sobre a desigualdade das raças humanas</a:t>
            </a:r>
            <a:r>
              <a:rPr lang="pt-BR" dirty="0" smtClean="0"/>
              <a:t> (1855), um dos primeiros trabalhos sobre eugenia.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Uma obra em quatro volumes, na qual procurava especular a razão da ascensão e queda de todas as grandes civilizações.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“O tribunal da história é o único competente”.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440" y="1965278"/>
            <a:ext cx="2988860" cy="3725837"/>
          </a:xfrm>
        </p:spPr>
      </p:pic>
    </p:spTree>
    <p:extLst>
      <p:ext uri="{BB962C8B-B14F-4D97-AF65-F5344CB8AC3E}">
        <p14:creationId xmlns:p14="http://schemas.microsoft.com/office/powerpoint/2010/main" val="36231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Diversos exemplos são citados no </a:t>
            </a:r>
            <a:r>
              <a:rPr lang="pt-BR" i="1" dirty="0" smtClean="0"/>
              <a:t>Ensaio</a:t>
            </a:r>
            <a:r>
              <a:rPr lang="pt-BR" dirty="0" smtClean="0"/>
              <a:t> como possíveis causadores da decadência dos povos, todos eles refutados pelo autor:</a:t>
            </a:r>
            <a:r>
              <a:rPr lang="pt-BR" dirty="0"/>
              <a:t> o</a:t>
            </a:r>
            <a:r>
              <a:rPr lang="pt-BR" dirty="0" smtClean="0"/>
              <a:t> fanatismo, o luxo, a preguiça, a corrupção de costumes, o abandono dos preceitos religiosos e os maus governos.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“Então foi quando de induções em induções tive de me deixar convencer da evidência: que a questão étnica domina todos os demais problemas da história, constitui sua chave, e a desigualdade das raças, cujo concurso forma uma nação, basta para explicar todo o encadeamento do destino dos povos”.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40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Essa é, portanto, a chave encontrada pelo conde ao explicar a razão da decadência de todas as civilizações que um dia experimentaram o apogeu: a questão étnica seria para ele o dado fundamental à compreensão de todos os problemas da história.</a:t>
            </a:r>
          </a:p>
          <a:p>
            <a:pPr algn="just"/>
            <a:r>
              <a:rPr lang="pt-BR" dirty="0" smtClean="0"/>
              <a:t>Uma civilização, que outrora fora vigorosa, se encontraria assim enfraquecida devido ao cruzamento com outras raças. Isso, no entanto seria inevitável, pois à medida que determinado povo cresce e se fortalece, tende a conquistar outros povos. Conquistadores e conquistados fatalmente sofreriam um processo de miscigenação, gerando uma prole que não guardaria as mesmas qualidades das raças originais (degenerescência).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88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Em outubro de 1853, Gobineau enviou ao amigo Tocqueville os dois primeiros volumes do Ensaio, que ainda estava escrevendo, para que o intelectual, mais experiente, desse suas impressões.</a:t>
            </a:r>
          </a:p>
          <a:p>
            <a:endParaRPr lang="pt-BR" dirty="0"/>
          </a:p>
          <a:p>
            <a:pPr algn="just"/>
            <a:r>
              <a:rPr lang="pt-BR" dirty="0" smtClean="0"/>
              <a:t>“Mas é evidentemente o contrário. Que interesse pode haver em persuadir as pessoas que vivem na barbárie, na apatia ou na servidão, que assim se encontram por força da natureza da raça e que nada se pode fazer para melhorar suas condições, mudar seus costumes ou modificar seus governos? Não vê que vossa doutrina libera todo o mal da desigualdade permanente. O orgulho, a violência, o desprezo ao semelhante, a tirania e a abjeção em todas as suas formas?”.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86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1780</Words>
  <Application>Microsoft Office PowerPoint</Application>
  <PresentationFormat>Widescreen</PresentationFormat>
  <Paragraphs>71</Paragraphs>
  <Slides>22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do Office</vt:lpstr>
      <vt:lpstr>Eugenia, Racismo e teorias da inteligência</vt:lpstr>
      <vt:lpstr>Arthur de Gobineau</vt:lpstr>
      <vt:lpstr>Alexis de Tocqueville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diálogo de Gobineau com a cultura e a ciência de seu tempo</vt:lpstr>
      <vt:lpstr>Apresentação do PowerPoint</vt:lpstr>
      <vt:lpstr>Apresentação do PowerPoint</vt:lpstr>
      <vt:lpstr>Apresentação do PowerPoint</vt:lpstr>
      <vt:lpstr>Francis Galton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60</cp:revision>
  <dcterms:created xsi:type="dcterms:W3CDTF">2016-05-03T22:57:05Z</dcterms:created>
  <dcterms:modified xsi:type="dcterms:W3CDTF">2016-05-04T21:40:12Z</dcterms:modified>
</cp:coreProperties>
</file>