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8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92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74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18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36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025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593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49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2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4881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347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756CD2B-BC32-4858-ABCA-1A60F58D3A9F}" type="datetimeFigureOut">
              <a:rPr lang="pt-BR" smtClean="0"/>
              <a:t>18/05/2016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396DCA7-C043-4C2A-AFF0-ED654483D041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0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O lugar da Medicina na constituição da Psicologia Educacional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t-BR" dirty="0" smtClean="0"/>
              <a:t> Nexos entre a Medicina, a Psicologia e o pensamento educacional.</a:t>
            </a:r>
          </a:p>
          <a:p>
            <a:pPr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No </a:t>
            </a:r>
            <a:r>
              <a:rPr lang="pt-BR" dirty="0"/>
              <a:t>Brasil, a Psicologia nasce no meio médico</a:t>
            </a:r>
            <a:r>
              <a:rPr lang="pt-BR" dirty="0" smtClean="0"/>
              <a:t>.</a:t>
            </a:r>
          </a:p>
          <a:p>
            <a:pPr algn="just">
              <a:buFontTx/>
              <a:buChar char="-"/>
            </a:pPr>
            <a:r>
              <a:rPr lang="pt-BR" dirty="0" smtClean="0"/>
              <a:t> Os primeiros trabalhos brasileiros de interesse psicológico foram teses de conclusão de curso nas faculdades de Medicina da  (criminologia, psiquiatria forense e higiene mental) e do Rio de Janeiro (neurofisiologia, </a:t>
            </a:r>
            <a:r>
              <a:rPr lang="pt-BR" dirty="0" err="1" smtClean="0"/>
              <a:t>psicofisiologia</a:t>
            </a:r>
            <a:r>
              <a:rPr lang="pt-BR" dirty="0" smtClean="0"/>
              <a:t> e neuropsiquiatria).</a:t>
            </a:r>
          </a:p>
          <a:p>
            <a:pPr algn="just">
              <a:buFontTx/>
              <a:buChar char="-"/>
            </a:pPr>
            <a:r>
              <a:rPr lang="pt-BR" dirty="0"/>
              <a:t> </a:t>
            </a:r>
            <a:r>
              <a:rPr lang="pt-BR" dirty="0" smtClean="0"/>
              <a:t>Nexos entre o pensamento educacional e as teorias médicas na passagem do século: Arthur Ramos (que contribui decisivamente para a psicologia educacional no Brasil) foi discípulo de Nina Rodrigues na Escola de Medicina da Bahia.</a:t>
            </a:r>
          </a:p>
          <a:p>
            <a:pPr algn="just">
              <a:buFontTx/>
              <a:buChar char="-"/>
            </a:pPr>
            <a:r>
              <a:rPr lang="pt-BR" dirty="0" smtClean="0"/>
              <a:t> Hospício Nacional: convergência das correntes fluminense e baiana (laboratórios experimentais, equipamentos importados de Paris e Leipzig, testes com escalas de inteligência)</a:t>
            </a:r>
          </a:p>
          <a:p>
            <a:pPr>
              <a:buFontTx/>
              <a:buChar char="-"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492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Teoria da carência cultural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Mito da indiferença das classes populares e populações rurais pela escola</a:t>
            </a:r>
          </a:p>
          <a:p>
            <a:pPr algn="just"/>
            <a:r>
              <a:rPr lang="pt-BR" dirty="0" smtClean="0"/>
              <a:t>- </a:t>
            </a:r>
            <a:r>
              <a:rPr lang="pt-BR" dirty="0" err="1" smtClean="0"/>
              <a:t>Poppovic</a:t>
            </a:r>
            <a:r>
              <a:rPr lang="pt-BR" dirty="0" smtClean="0"/>
              <a:t>, </a:t>
            </a:r>
            <a:r>
              <a:rPr lang="pt-BR" i="1" dirty="0" smtClean="0"/>
              <a:t>Alfabetização: um problema interdisciplinar </a:t>
            </a:r>
            <a:r>
              <a:rPr lang="pt-BR" dirty="0" smtClean="0"/>
              <a:t>(1972) : afirmação da impropriedade de termos como privação, carência e deficiência cultural que sugerem equivocadamente a ideia de “ausência de cultura” / Propõe a substituição de tais termos pela expressão </a:t>
            </a:r>
            <a:r>
              <a:rPr lang="pt-BR" i="1" dirty="0" smtClean="0"/>
              <a:t>marginalização cultural </a:t>
            </a:r>
            <a:r>
              <a:rPr lang="pt-BR" dirty="0" smtClean="0"/>
              <a:t>(um processo sofrido e não uma condição estática e degradante). </a:t>
            </a:r>
          </a:p>
          <a:p>
            <a:pPr algn="just"/>
            <a:r>
              <a:rPr lang="pt-BR" dirty="0" smtClean="0"/>
              <a:t>- “As pessoas das classes mais desfavorecidas possuem cultura própria, e bem rica”; “Nos lares marginalizados, a estimulação perceptiva é pobre, nos primeiros tempos de vida. Chega a ser inadequada: muito parca em alguns aspectos e excessiva e inconsistente em outros”. </a:t>
            </a:r>
          </a:p>
          <a:p>
            <a:pPr algn="just"/>
            <a:r>
              <a:rPr lang="pt-BR" dirty="0" smtClean="0"/>
              <a:t>- Impossibilidade historicamente determinada que os professores brasileiros tinham de apreender com clareza o caráter ideológico da psicologia funcionalista importada dos Estados Unidos.</a:t>
            </a:r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6980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As causas estão na escola x as causas estão na clientela = a escola é inadequada para as crianças carentes.</a:t>
            </a:r>
          </a:p>
          <a:p>
            <a:pPr algn="just"/>
            <a:r>
              <a:rPr lang="pt-BR" dirty="0" smtClean="0"/>
              <a:t>- Escola pública: palco de um desencontro cultural (citação da página 121).</a:t>
            </a:r>
          </a:p>
          <a:p>
            <a:pPr algn="just"/>
            <a:r>
              <a:rPr lang="pt-BR" dirty="0" smtClean="0"/>
              <a:t>- Da </a:t>
            </a:r>
            <a:r>
              <a:rPr lang="pt-BR" i="1" dirty="0" smtClean="0"/>
              <a:t>teoria da diferença </a:t>
            </a:r>
            <a:r>
              <a:rPr lang="pt-BR" dirty="0" smtClean="0"/>
              <a:t>à </a:t>
            </a:r>
            <a:r>
              <a:rPr lang="pt-BR" i="1" dirty="0" smtClean="0"/>
              <a:t>teoria do déficit.</a:t>
            </a:r>
          </a:p>
          <a:p>
            <a:pPr algn="just"/>
            <a:r>
              <a:rPr lang="pt-BR" i="1" dirty="0" smtClean="0"/>
              <a:t>- </a:t>
            </a:r>
            <a:r>
              <a:rPr lang="pt-BR" dirty="0" smtClean="0"/>
              <a:t>Padrão de comparação : cultura da classe média.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3206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Nexos entre a Psicanálise e o pensamento educacional.</a:t>
            </a:r>
          </a:p>
          <a:p>
            <a:r>
              <a:rPr lang="pt-BR" dirty="0" smtClean="0"/>
              <a:t>- Década de 1910: circulação de ideias psicanalíticas nos meios médicos.</a:t>
            </a:r>
          </a:p>
          <a:p>
            <a:r>
              <a:rPr lang="pt-BR" dirty="0" smtClean="0"/>
              <a:t>- Fundação da Escola Brasileira de Psicanálise, em 1927 (dentre os fundadores estavam Lourenço Filho e Durval Marcondes, dois nomes importantes na História da Educação Brasileira).</a:t>
            </a:r>
          </a:p>
          <a:p>
            <a:r>
              <a:rPr lang="pt-BR" dirty="0" smtClean="0"/>
              <a:t>- Do encontro entre Medicina e Psicanálise, nasce a Higiene Mental, no começo do século XX.</a:t>
            </a:r>
          </a:p>
          <a:p>
            <a:pPr algn="just"/>
            <a:r>
              <a:rPr lang="pt-BR" dirty="0" smtClean="0"/>
              <a:t>- Dos hospitais psiquiátricos para os institutos e clínicas de Higiene Mental; destas para os serviços de inspeção médico-escolar, destes para as clinicas de orientação infantil estatais e destas para os departamentos de assistência ao escolar nas secretarias de educação: hegemonização de uma explicação do insucesso escolar e do tratamento que lhe devia ser dispensado.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7736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Arthur Ramos</a:t>
            </a:r>
            <a:endParaRPr lang="pt-BR" dirty="0"/>
          </a:p>
        </p:txBody>
      </p:sp>
      <p:pic>
        <p:nvPicPr>
          <p:cNvPr id="10" name="Espaço Reservado para Conteúdo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7039" y="2156347"/>
            <a:ext cx="2404055" cy="2737016"/>
          </a:xfrm>
        </p:spPr>
      </p:pic>
      <p:sp>
        <p:nvSpPr>
          <p:cNvPr id="9" name="Espaço Reservado para Conteúdo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just"/>
            <a:r>
              <a:rPr lang="pt-BR" dirty="0" smtClean="0"/>
              <a:t>Valeu-se dos instrumentos conceituais da psicanalise e do novo conceito de cultura que a antropologia havia inventado no começo do século para fazer uma “psicologia da cultura” brasileira. </a:t>
            </a:r>
          </a:p>
          <a:p>
            <a:pPr algn="just"/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Teoria da mentalidade pré-lógica do primitivo (Levy-</a:t>
            </a:r>
            <a:r>
              <a:rPr lang="pt-BR" dirty="0" err="1" smtClean="0"/>
              <a:t>Bruhl</a:t>
            </a:r>
            <a:r>
              <a:rPr lang="pt-BR" dirty="0" smtClean="0"/>
              <a:t>) e conceito de inconsciente coletivo da teoria psicanalítica de Jung: “inconsciente primitivo” do brasileiro.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474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</a:t>
            </a:r>
            <a:r>
              <a:rPr lang="pt-BR" i="1" dirty="0" smtClean="0"/>
              <a:t>Educação e Psicanálise </a:t>
            </a:r>
            <a:r>
              <a:rPr lang="pt-BR" dirty="0" smtClean="0"/>
              <a:t>(1934) / Coleção </a:t>
            </a:r>
            <a:r>
              <a:rPr lang="pt-BR" i="1" dirty="0" smtClean="0"/>
              <a:t>Atualidades Pedagógicas, </a:t>
            </a:r>
            <a:r>
              <a:rPr lang="pt-BR" dirty="0" smtClean="0"/>
              <a:t>Editora Nacional </a:t>
            </a:r>
            <a:r>
              <a:rPr lang="pt-BR" i="1" dirty="0" smtClean="0"/>
              <a:t>: </a:t>
            </a:r>
            <a:r>
              <a:rPr lang="pt-BR" dirty="0" smtClean="0"/>
              <a:t>leitura obrigatória nos Cursos Normais e de Pedagogia da época.</a:t>
            </a:r>
          </a:p>
          <a:p>
            <a:pPr algn="just"/>
            <a:r>
              <a:rPr lang="pt-BR" dirty="0" smtClean="0"/>
              <a:t>- </a:t>
            </a:r>
            <a:r>
              <a:rPr lang="pt-BR" i="1" dirty="0" smtClean="0"/>
              <a:t>A criança problema </a:t>
            </a:r>
            <a:r>
              <a:rPr lang="pt-BR" dirty="0" smtClean="0"/>
              <a:t>(1939) – Primeira obra empírica publicada no país a respeito de problemas de aprendizagem escolar. Experiência na seção de </a:t>
            </a:r>
            <a:r>
              <a:rPr lang="pt-BR" dirty="0" err="1" smtClean="0"/>
              <a:t>Ortofrenia</a:t>
            </a:r>
            <a:r>
              <a:rPr lang="pt-BR" dirty="0" smtClean="0"/>
              <a:t> e Higiene Mental do Instituto de Pesquisas Educacionais, no Rio de Janeiro.</a:t>
            </a:r>
          </a:p>
          <a:p>
            <a:pPr algn="just"/>
            <a:r>
              <a:rPr lang="pt-BR" dirty="0" smtClean="0"/>
              <a:t>- Passagem do conceito de </a:t>
            </a:r>
            <a:r>
              <a:rPr lang="pt-BR" i="1" dirty="0" smtClean="0"/>
              <a:t>criança anormal </a:t>
            </a:r>
            <a:r>
              <a:rPr lang="pt-BR" dirty="0" smtClean="0"/>
              <a:t>para o de </a:t>
            </a:r>
            <a:r>
              <a:rPr lang="pt-BR" i="1" dirty="0" smtClean="0"/>
              <a:t>criança problema.</a:t>
            </a:r>
          </a:p>
          <a:p>
            <a:pPr algn="just"/>
            <a:r>
              <a:rPr lang="pt-BR" i="1" dirty="0" smtClean="0"/>
              <a:t>- </a:t>
            </a:r>
            <a:r>
              <a:rPr lang="pt-BR" dirty="0" smtClean="0"/>
              <a:t>Mudança de foco </a:t>
            </a:r>
            <a:r>
              <a:rPr lang="pt-BR" dirty="0"/>
              <a:t>d</a:t>
            </a:r>
            <a:r>
              <a:rPr lang="pt-BR" dirty="0" smtClean="0"/>
              <a:t>a </a:t>
            </a:r>
            <a:r>
              <a:rPr lang="pt-BR" i="1" dirty="0" smtClean="0"/>
              <a:t>hereditariedade</a:t>
            </a:r>
            <a:r>
              <a:rPr lang="pt-BR" dirty="0" smtClean="0"/>
              <a:t> para o </a:t>
            </a:r>
            <a:r>
              <a:rPr lang="pt-BR" i="1" dirty="0" smtClean="0"/>
              <a:t>meio</a:t>
            </a:r>
            <a:r>
              <a:rPr lang="pt-BR" dirty="0" smtClean="0"/>
              <a:t> nos estudos dos determinantes da personalidade.</a:t>
            </a:r>
          </a:p>
          <a:p>
            <a:pPr algn="just"/>
            <a:r>
              <a:rPr lang="pt-BR" dirty="0" smtClean="0"/>
              <a:t>- Criança problema: desajustada / correção de desvios</a:t>
            </a:r>
          </a:p>
          <a:p>
            <a:pPr algn="just"/>
            <a:r>
              <a:rPr lang="pt-BR" dirty="0" smtClean="0"/>
              <a:t>- Privilégio da dimensão </a:t>
            </a:r>
            <a:r>
              <a:rPr lang="pt-BR" i="1" dirty="0" smtClean="0"/>
              <a:t>afetiva</a:t>
            </a:r>
            <a:r>
              <a:rPr lang="pt-BR" dirty="0" smtClean="0"/>
              <a:t> em detrimento da </a:t>
            </a:r>
            <a:r>
              <a:rPr lang="pt-BR" i="1" dirty="0" smtClean="0"/>
              <a:t>intelectual</a:t>
            </a:r>
            <a:r>
              <a:rPr lang="pt-BR" dirty="0" smtClean="0"/>
              <a:t> na explicação das condutas (critica à </a:t>
            </a:r>
            <a:r>
              <a:rPr lang="pt-BR" dirty="0" err="1" smtClean="0"/>
              <a:t>psicometria</a:t>
            </a:r>
            <a:r>
              <a:rPr lang="pt-B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70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- Para Ramos, é especialmente o </a:t>
            </a:r>
            <a:r>
              <a:rPr lang="pt-BR" i="1" dirty="0" smtClean="0"/>
              <a:t>ambiente familiar </a:t>
            </a:r>
            <a:r>
              <a:rPr lang="pt-BR" dirty="0" smtClean="0"/>
              <a:t>a origem de todos os desajustes da criança e seus atrasos afetivos. </a:t>
            </a:r>
          </a:p>
          <a:p>
            <a:pPr algn="just"/>
            <a:r>
              <a:rPr lang="pt-BR" dirty="0" smtClean="0"/>
              <a:t>- “Criança mimada”, a “criança escorraçada”, a “criança turbulenta”, “tique e </a:t>
            </a:r>
            <a:r>
              <a:rPr lang="pt-BR" dirty="0" err="1" smtClean="0"/>
              <a:t>ritmias</a:t>
            </a:r>
            <a:r>
              <a:rPr lang="pt-BR" dirty="0" smtClean="0"/>
              <a:t>”, “problemas sexuais”, “fugas escolares”, “medos e angústias”, “mentira e furto” (manifestações de </a:t>
            </a:r>
            <a:r>
              <a:rPr lang="pt-BR" dirty="0" err="1" smtClean="0"/>
              <a:t>pré</a:t>
            </a:r>
            <a:r>
              <a:rPr lang="pt-BR" dirty="0" smtClean="0"/>
              <a:t>-delinquência infantil). </a:t>
            </a:r>
          </a:p>
          <a:p>
            <a:pPr algn="just"/>
            <a:r>
              <a:rPr lang="pt-BR" dirty="0" smtClean="0"/>
              <a:t>- Visão estereotipada e </a:t>
            </a:r>
            <a:r>
              <a:rPr lang="pt-BR" dirty="0" err="1" smtClean="0"/>
              <a:t>dicotomizada</a:t>
            </a:r>
            <a:r>
              <a:rPr lang="pt-BR" dirty="0" smtClean="0"/>
              <a:t> das relações familiares : “de um lado a criança mimada, superprotegida, do outro a criança do morro, da favela, do barracão em vida promíscua”. </a:t>
            </a:r>
          </a:p>
          <a:p>
            <a:pPr algn="just"/>
            <a:r>
              <a:rPr lang="pt-BR" dirty="0" smtClean="0"/>
              <a:t>- Higiene mental do professor / “professor-problema” / As atitudes e comportamentos do professores no ambiente escolar eram interpretados como distúrbios de personalidade paralelos ou anteriores, mas sempre externos à dinâmica educacional.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31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t-BR" sz="3600" dirty="0" smtClean="0"/>
              <a:t>Importância de Arthur Ramos para o avanço da compreensão das dificuldades de aprendizagem escolar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Das diferenças </a:t>
            </a:r>
            <a:r>
              <a:rPr lang="pt-BR" dirty="0" err="1" smtClean="0"/>
              <a:t>heredológicas</a:t>
            </a:r>
            <a:r>
              <a:rPr lang="pt-BR" dirty="0" smtClean="0"/>
              <a:t>, individuais e grupais do desenvolvimento humano para a importância das influências ambientais.</a:t>
            </a:r>
          </a:p>
          <a:p>
            <a:pPr algn="just"/>
            <a:r>
              <a:rPr lang="pt-BR" dirty="0" smtClean="0"/>
              <a:t>- Da aplicação mecânica de testes psicológicos à observação e à história de vida.</a:t>
            </a:r>
          </a:p>
          <a:p>
            <a:pPr algn="just"/>
            <a:r>
              <a:rPr lang="pt-BR" dirty="0" smtClean="0"/>
              <a:t>- Da psicologia que mensurava as capacidades intelectuais (tidas como geneticamente determinadas)</a:t>
            </a:r>
            <a:r>
              <a:rPr lang="pt-BR" dirty="0"/>
              <a:t> </a:t>
            </a:r>
            <a:r>
              <a:rPr lang="pt-BR" dirty="0" smtClean="0"/>
              <a:t>e da psiquiatria que classificava os alunos dentro de algum quadro clínico orgânico às ideias da psicanálise sobre a importância da relação adulto-criança.</a:t>
            </a:r>
          </a:p>
          <a:p>
            <a:pPr algn="just"/>
            <a:r>
              <a:rPr lang="pt-BR" dirty="0" smtClean="0"/>
              <a:t>- De uma concepção </a:t>
            </a:r>
            <a:r>
              <a:rPr lang="pt-BR" dirty="0" err="1" smtClean="0"/>
              <a:t>pré</a:t>
            </a:r>
            <a:r>
              <a:rPr lang="pt-BR" dirty="0" smtClean="0"/>
              <a:t>-determinista do desenvolvimento humano para uma concepção  interacionista (que ainda deixava espaço para preconceitos raciais e sociais).</a:t>
            </a:r>
          </a:p>
          <a:p>
            <a:pPr algn="just"/>
            <a:r>
              <a:rPr lang="pt-BR" dirty="0" smtClean="0"/>
              <a:t>- Concepções </a:t>
            </a:r>
            <a:r>
              <a:rPr lang="pt-BR" dirty="0" err="1" smtClean="0"/>
              <a:t>heredológica</a:t>
            </a:r>
            <a:r>
              <a:rPr lang="pt-BR" dirty="0" smtClean="0"/>
              <a:t> e ambientalista: têm em comum a suposição de que as dificuldades de aprendizagem decorrem de distúrbios contraídos fora dela.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126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Revista Brasileira de Estudos Pedagógicos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Publicada pelo Instituto Nacional de Estudos e Pesquisas Educacionais Anísio Teixeira (INEP), desde 1944.</a:t>
            </a:r>
          </a:p>
          <a:p>
            <a:pPr algn="just"/>
            <a:r>
              <a:rPr lang="pt-BR" dirty="0" smtClean="0"/>
              <a:t>- Canal de expressão do pensamento oficial sobre os assuntos relativos à educação escolar.</a:t>
            </a:r>
          </a:p>
          <a:p>
            <a:pPr algn="just"/>
            <a:r>
              <a:rPr lang="pt-BR" dirty="0" smtClean="0"/>
              <a:t>- A marca liberal: colaboradores predominantemente </a:t>
            </a:r>
            <a:r>
              <a:rPr lang="pt-BR" dirty="0" err="1" smtClean="0"/>
              <a:t>escolanovistas</a:t>
            </a:r>
            <a:r>
              <a:rPr lang="pt-BR" dirty="0"/>
              <a:t> </a:t>
            </a:r>
            <a:r>
              <a:rPr lang="pt-BR" dirty="0" smtClean="0"/>
              <a:t> (como exemplo, podemos citar a atuação de Lourenço Filho e Anísio Teixeira na própria direção do INEP).</a:t>
            </a:r>
          </a:p>
          <a:p>
            <a:pPr algn="just"/>
            <a:r>
              <a:rPr lang="pt-BR" dirty="0" smtClean="0"/>
              <a:t>- Unidade ideológica: todos os artigos de movimentam nos limites do ideário liberal e partem da crença de que a ampliação e a diversificação do ensino promovem a igualdade de oportunidades e são a garantia do regime democrático.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4615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Artigo de </a:t>
            </a:r>
            <a:r>
              <a:rPr lang="pt-BR" dirty="0" err="1" smtClean="0"/>
              <a:t>Boisson</a:t>
            </a:r>
            <a:r>
              <a:rPr lang="pt-BR" dirty="0" smtClean="0"/>
              <a:t> Cardoso (1949), intitulado “</a:t>
            </a:r>
            <a:r>
              <a:rPr lang="pt-BR" i="1" dirty="0" smtClean="0"/>
              <a:t>O problema da repetência na escola primária</a:t>
            </a:r>
            <a:r>
              <a:rPr lang="pt-BR" dirty="0" smtClean="0"/>
              <a:t>”: fatores pedagógicos, sociais, médicos e psicológicos do fracasso escolar.</a:t>
            </a:r>
          </a:p>
          <a:p>
            <a:pPr algn="just"/>
            <a:r>
              <a:rPr lang="pt-BR" dirty="0" smtClean="0"/>
              <a:t>- Quanto aos fatores pedagógicos, a autora se mantém fiel aos princípios do </a:t>
            </a:r>
            <a:r>
              <a:rPr lang="pt-BR" dirty="0" err="1" smtClean="0"/>
              <a:t>escolanovismo</a:t>
            </a:r>
            <a:r>
              <a:rPr lang="pt-BR" dirty="0" smtClean="0"/>
              <a:t>: “</a:t>
            </a:r>
            <a:r>
              <a:rPr lang="pt-BR" i="1" dirty="0" smtClean="0"/>
              <a:t>o processo de ensino não pode ser isolado da vida</a:t>
            </a:r>
            <a:r>
              <a:rPr lang="pt-BR" dirty="0" smtClean="0"/>
              <a:t>”; “</a:t>
            </a:r>
            <a:r>
              <a:rPr lang="pt-BR" i="1" dirty="0" smtClean="0"/>
              <a:t>precisa despertar o interesse da criança”; “processos inadequados respondem por boa parte da indiferença, apatia, turbulência e agressividade verificadas”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- Dos professores, cobra vocação, e “</a:t>
            </a:r>
            <a:r>
              <a:rPr lang="pt-BR" i="1" dirty="0" smtClean="0"/>
              <a:t>aquele fogo sagrado que realiza verdadeiros milagres, seja qual for a situação</a:t>
            </a:r>
            <a:r>
              <a:rPr lang="pt-BR" dirty="0" smtClean="0"/>
              <a:t>”. </a:t>
            </a:r>
          </a:p>
          <a:p>
            <a:pPr algn="just"/>
            <a:r>
              <a:rPr lang="pt-BR" dirty="0" smtClean="0"/>
              <a:t>- Quanto as fatores sociais, a autora atribui as dificuldades da escola publica a características externas à escola (citação da página 113).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01213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- Como cobrar do aluno o interesse por uma escola que é qualificada como desinteressante? (ambiguidade do discurso oficial</a:t>
            </a:r>
            <a:r>
              <a:rPr lang="pt-BR" dirty="0" smtClean="0"/>
              <a:t>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- </a:t>
            </a:r>
            <a:r>
              <a:rPr lang="pt-BR" dirty="0" smtClean="0"/>
              <a:t>Fracasso escolar: aspectos estruturais e funcionais dos sistemas de ensin</a:t>
            </a:r>
            <a:r>
              <a:rPr lang="pt-BR" dirty="0" smtClean="0"/>
              <a:t>o (parte do discurso </a:t>
            </a:r>
            <a:r>
              <a:rPr lang="pt-BR" dirty="0" err="1" smtClean="0"/>
              <a:t>escolanovista</a:t>
            </a:r>
            <a:r>
              <a:rPr lang="pt-BR" dirty="0" smtClean="0"/>
              <a:t>) x características biológicas, psicológicas e sociais da clientela escolar (tendência dominante a partir da década de 1960.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- Da formação psicanalítica, </a:t>
            </a:r>
            <a:r>
              <a:rPr lang="pt-BR" dirty="0" err="1" smtClean="0"/>
              <a:t>psiconeurológica</a:t>
            </a:r>
            <a:r>
              <a:rPr lang="pt-BR" dirty="0" smtClean="0"/>
              <a:t> e cognitivista, os psicólogos que colaboraram com a </a:t>
            </a:r>
            <a:r>
              <a:rPr lang="pt-BR" i="1" dirty="0" smtClean="0"/>
              <a:t>Revista</a:t>
            </a:r>
            <a:r>
              <a:rPr lang="pt-BR" dirty="0" smtClean="0"/>
              <a:t> têm em comum a perda de vista da dimensão pedagógica do processo, reduzindo-o a uma questão de condições do aprendiz.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502259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Retrospec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590</TotalTime>
  <Words>1263</Words>
  <Application>Microsoft Office PowerPoint</Application>
  <PresentationFormat>Widescreen</PresentationFormat>
  <Paragraphs>54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Calibri</vt:lpstr>
      <vt:lpstr>Calibri Light</vt:lpstr>
      <vt:lpstr>Retrospectiva</vt:lpstr>
      <vt:lpstr>O lugar da Medicina na constituição da Psicologia Educacional</vt:lpstr>
      <vt:lpstr>Apresentação do PowerPoint</vt:lpstr>
      <vt:lpstr>Arthur Ramos</vt:lpstr>
      <vt:lpstr>Apresentação do PowerPoint</vt:lpstr>
      <vt:lpstr>Apresentação do PowerPoint</vt:lpstr>
      <vt:lpstr>Importância de Arthur Ramos para o avanço da compreensão das dificuldades de aprendizagem escolar</vt:lpstr>
      <vt:lpstr>Revista Brasileira de Estudos Pedagógicos</vt:lpstr>
      <vt:lpstr>Apresentação do PowerPoint</vt:lpstr>
      <vt:lpstr>Apresentação do PowerPoint</vt:lpstr>
      <vt:lpstr>Teoria da carência cultural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lugar da Medicina na constituição da Psicologia Educacional</dc:title>
  <dc:creator>Usuario</dc:creator>
  <cp:lastModifiedBy>Usuario</cp:lastModifiedBy>
  <cp:revision>55</cp:revision>
  <dcterms:created xsi:type="dcterms:W3CDTF">2016-05-17T17:53:27Z</dcterms:created>
  <dcterms:modified xsi:type="dcterms:W3CDTF">2016-05-18T18:39:44Z</dcterms:modified>
</cp:coreProperties>
</file>