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80" r:id="rId18"/>
    <p:sldId id="281" r:id="rId19"/>
    <p:sldId id="282" r:id="rId20"/>
    <p:sldId id="273" r:id="rId21"/>
    <p:sldId id="283" r:id="rId22"/>
    <p:sldId id="274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09DF-0716-434C-A926-80EC51693ADB}" type="datetimeFigureOut">
              <a:rPr lang="pt-BR" smtClean="0"/>
              <a:t>29/04/2016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A77E-0B1D-4412-A6D4-5ACD45D27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50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09DF-0716-434C-A926-80EC51693ADB}" type="datetimeFigureOut">
              <a:rPr lang="pt-BR" smtClean="0"/>
              <a:t>29/04/2016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A77E-0B1D-4412-A6D4-5ACD45D27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32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09DF-0716-434C-A926-80EC51693ADB}" type="datetimeFigureOut">
              <a:rPr lang="pt-BR" smtClean="0"/>
              <a:t>29/04/2016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A77E-0B1D-4412-A6D4-5ACD45D27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206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09DF-0716-434C-A926-80EC51693ADB}" type="datetimeFigureOut">
              <a:rPr lang="pt-BR" smtClean="0"/>
              <a:t>29/04/2016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A77E-0B1D-4412-A6D4-5ACD45D27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798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09DF-0716-434C-A926-80EC51693ADB}" type="datetimeFigureOut">
              <a:rPr lang="pt-BR" smtClean="0"/>
              <a:t>29/04/2016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A77E-0B1D-4412-A6D4-5ACD45D27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5965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09DF-0716-434C-A926-80EC51693ADB}" type="datetimeFigureOut">
              <a:rPr lang="pt-BR" smtClean="0"/>
              <a:t>29/04/2016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A77E-0B1D-4412-A6D4-5ACD45D27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655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09DF-0716-434C-A926-80EC51693ADB}" type="datetimeFigureOut">
              <a:rPr lang="pt-BR" smtClean="0"/>
              <a:t>29/04/2016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A77E-0B1D-4412-A6D4-5ACD45D27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9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09DF-0716-434C-A926-80EC51693ADB}" type="datetimeFigureOut">
              <a:rPr lang="pt-BR" smtClean="0"/>
              <a:t>29/04/2016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A77E-0B1D-4412-A6D4-5ACD45D27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8978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09DF-0716-434C-A926-80EC51693ADB}" type="datetimeFigureOut">
              <a:rPr lang="pt-BR" smtClean="0"/>
              <a:t>29/04/2016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A77E-0B1D-4412-A6D4-5ACD45D27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700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09DF-0716-434C-A926-80EC51693ADB}" type="datetimeFigureOut">
              <a:rPr lang="pt-BR" smtClean="0"/>
              <a:t>29/04/2016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A77E-0B1D-4412-A6D4-5ACD45D27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1182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09DF-0716-434C-A926-80EC51693ADB}" type="datetimeFigureOut">
              <a:rPr lang="pt-BR" smtClean="0"/>
              <a:t>29/04/2016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A77E-0B1D-4412-A6D4-5ACD45D27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3206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109DF-0716-434C-A926-80EC51693ADB}" type="datetimeFigureOut">
              <a:rPr lang="pt-BR" smtClean="0"/>
              <a:t>29/04/2016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9A77E-0B1D-4412-A6D4-5ACD45D275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9588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PRODUÇÃO DO FRACASSO ESCOLAR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3343701"/>
            <a:ext cx="2826471" cy="2845962"/>
          </a:xfrm>
        </p:spPr>
      </p:pic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PATTO, M. H. S. A produção do fracasso escolar. Histórias de submissão e rebeldia. São Paulo: Casa do Psicólogo, 1991.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988" y="3665538"/>
            <a:ext cx="180975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45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Nessa perspectiva o “fracasso escolar” tende a ser concebido como resultante de “distúrbios de personalidade” ou de obstáculos – sejam eles orgânicos, afetivos, familiares ou culturais – que afetam o indivíduo isoladamente considerado; as relações entre professores e alunos, por sua vez, tendem a ser vistas em abstração do entorno institucional em que ocorrem e dos condicionantes políticos e ideológicos que sobre elas incidem.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0680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Mas o caráter marcante e inovador da obra não reside na enunciação genérica desses condicionantes e dos vínculos entre uma estrutura social excludente e preconceituosa e a “produção do fracasso escolar”. Ao contrário, a autora se distancia dessa modalidade recorrente de estudo acadêmico que se limita a “aplicar” à realidade brasileira teses prontas, transpondo conceitos e hipóteses cuja aceitação parece dispensar o pesquisador do laborioso contato com a realidade empírica e de sua paciente reconstrução numa rede conceitual capaz de desvelá-la em sua concretude histórica.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3999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O trabalho de </a:t>
            </a:r>
            <a:r>
              <a:rPr lang="pt-BR" dirty="0" err="1" smtClean="0"/>
              <a:t>Patto</a:t>
            </a:r>
            <a:r>
              <a:rPr lang="pt-BR" dirty="0" smtClean="0"/>
              <a:t>, ao mergulhar no cotidiano de uma escola pública da periferia de uma metrópole, faz emergir a peculiaridade do diálogo de uma cultura escolar – objetivada em mentalidades, discursos, atitudes, regulamentações e procedimentos disciplinares, avaliativos etc. – com uma totalidade social específica.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O que encontramos nas páginas de A Produção do Fracasso Escolar é um esforço no sentido de captar quem são os sujeitos pesquisados em sua singularidade irredutível. E, ao assim fazer, a concretude do cotidiano de uma escola, a saga de quatro famílias e a trajetória de quatro crianças nos fornecem elementos capazes de iluminar um conjunto de problemas e características que ainda marcam a escola pública contemporânea.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5242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Por décadas, na ausência de um autêntico sentido público, a escola brasileira tinha uma clara finalidade socioeconômica: operar como um mecanismo de seletividade precoce capaz de dar legitimidade social para a ideologia da meritocracia individual. Assim a experiência escolar conferia aos poucos que a ela tinham acesso uma distinção social que frequentemente se revertia em privilégio econômico. Com a expansão de seu atendimento à quase totalidade da população esvai-se seu poder de operar distinções e com ele o “sentido” (na verdade, a ‘finalidade’, já que era concebida mais como ‘meio’ para um fim que lhe era extrínseco) que historicamente lhe foi associado.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3303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A democratização de seu acesso, que poderia ter significado a ampliação de uma experiência simbólica potencialmente rica, resultou na manutenção de um “meio” para o qual já não mais se vislumbra claramente um “fim”. Se já não sabemos “para que” (a finalidade) do aprendizado escolar, tampouco temos sido capazes de atribuir um “sentido” para a experiência escolar; de nela vislumbrar um significado político, cultural e formativo.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8014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É essa escola, alienada de seu papel político, divorciada de sua vocação cultural e inacessível aos pais e alunos que dela mais necessitam que encontramos nas páginas do livro de Souza </a:t>
            </a:r>
            <a:r>
              <a:rPr lang="pt-BR" dirty="0" err="1" smtClean="0"/>
              <a:t>Patto</a:t>
            </a:r>
            <a:r>
              <a:rPr lang="pt-BR" dirty="0" smtClean="0"/>
              <a:t>. Mas, ao mesmo tempo, nele encontramos os esforços de Ângela, Neide, </a:t>
            </a:r>
            <a:r>
              <a:rPr lang="pt-BR" dirty="0" err="1" smtClean="0"/>
              <a:t>Nailton</a:t>
            </a:r>
            <a:r>
              <a:rPr lang="pt-BR" dirty="0" smtClean="0"/>
              <a:t>, Humberto ou Glória para não serem tragados pela massificação, docilizados pelos processos disciplinares, </a:t>
            </a:r>
            <a:r>
              <a:rPr lang="pt-BR" dirty="0" err="1" smtClean="0"/>
              <a:t>assujeitados</a:t>
            </a:r>
            <a:r>
              <a:rPr lang="pt-BR" dirty="0" smtClean="0"/>
              <a:t> por uma máquina estatal desvinculada dos compromissos públicos que justificariam sua existência. Daí a triste, lúcida e desafiante atualidade dessa obra.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6866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Raízes históricas das concepções sobre fracasso escolar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 Era das Revoluções e a Era do Capital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 - Século XIX: filho da dupla revolução que acorreu na Europa Ocidental, que coroa o surgimento de relações de produção e formas de organização social inéditas na história.</a:t>
            </a:r>
          </a:p>
          <a:p>
            <a:pPr marL="0" indent="0" algn="just">
              <a:buNone/>
            </a:pPr>
            <a:endParaRPr lang="pt-BR" dirty="0"/>
          </a:p>
          <a:p>
            <a:pPr algn="just">
              <a:buFontTx/>
              <a:buChar char="-"/>
            </a:pPr>
            <a:r>
              <a:rPr lang="pt-BR" dirty="0" smtClean="0"/>
              <a:t>Triunfo do capitalismo e da sociedade burguesa liberal.</a:t>
            </a:r>
          </a:p>
          <a:p>
            <a:pPr algn="just">
              <a:buFontTx/>
              <a:buChar char="-"/>
            </a:pPr>
            <a:endParaRPr lang="pt-BR" dirty="0"/>
          </a:p>
          <a:p>
            <a:pPr algn="just">
              <a:buFontTx/>
              <a:buChar char="-"/>
            </a:pPr>
            <a:r>
              <a:rPr lang="pt-BR" dirty="0" smtClean="0"/>
              <a:t>Quais são os valores que emergem nesse contexto e que orientam, ainda hoje, o pensar e o fazer educacionais?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8803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dirty="0" smtClean="0"/>
              <a:t>Burguesia: porta-voz do sonho humano de um mundo fraterno, igualitário e livre, a ser realizado pelas sociedades industriais, liberais e capitalistas. Mas...a revolução industrial engoliu determinadas possibilidades de revolução política.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Segunda metade do século XIX: domínio econômico e cultural dos países da Europa Ocidental e América do Norte; exploração dos trabalhadores do campo e da cidade; migração campo-cidade; urbanização; 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Industrialização –urbanização-migração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8401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Nascimento das ciências humanas que nascem no século XIX: justificar as diferenças abismais que o capitalismo havia produzido, embora a crença na possibilidade de uma sociedade igualitária continue existindo.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Em relação à hierarquia social estratificada existente antes das revoluções, a mobilidade social havia aumentado significativamente; e o fato de os novos homens bem sucedidos não o serem pelos privilégios do nascimento, confirmava uma visão de mundo na qual o sucesso dependia fundamentalmente do </a:t>
            </a:r>
            <a:r>
              <a:rPr lang="pt-BR" b="1" dirty="0" smtClean="0"/>
              <a:t>indivíduo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245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Em termos individuais, o self-</a:t>
            </a:r>
            <a:r>
              <a:rPr lang="pt-BR" dirty="0" err="1" smtClean="0"/>
              <a:t>made</a:t>
            </a:r>
            <a:r>
              <a:rPr lang="pt-BR" dirty="0" smtClean="0"/>
              <a:t> </a:t>
            </a:r>
            <a:r>
              <a:rPr lang="pt-BR" dirty="0" err="1" smtClean="0"/>
              <a:t>man</a:t>
            </a:r>
            <a:r>
              <a:rPr lang="pt-BR" dirty="0" smtClean="0"/>
              <a:t>, racional e ativo, representava o cidadão ideal.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Manutenção da existência de distinções sociais, propriedade privada como um direito natural; embora seja dada a todos os competidores a possibilidade de começar no mesmo ponto de largada, </a:t>
            </a:r>
            <a:r>
              <a:rPr lang="pt-BR" i="1" dirty="0" smtClean="0"/>
              <a:t>eles não terminam juntos.</a:t>
            </a:r>
          </a:p>
          <a:p>
            <a:pPr marL="0" indent="0" algn="just">
              <a:buNone/>
            </a:pPr>
            <a:endParaRPr lang="pt-BR" i="1" dirty="0"/>
          </a:p>
          <a:p>
            <a:pPr marL="0" indent="0" algn="just">
              <a:buNone/>
            </a:pPr>
            <a:r>
              <a:rPr lang="pt-BR" i="1" dirty="0" smtClean="0"/>
              <a:t>O talento individual determinaria a divisão de classes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528551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Rápida aparição e obsolescência de toda sorte de novidades teóricas e discursivas que se alternam nos modismos pedagógicos num ritmo avassalador. Teorias, prescrições, discursos apocalípticos ou redentores se sucedem no volátil “mercado de ideias” em que se transformou o campo da educação; a cada estação difundem um ‘novo’ jargão pedagógico cuja anemia semântica é tão incapaz de alterar práticas como de oferecer qualquer inteligibilidade à concretude dos fenômenos que marcam a cultura das instituições escolares.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1721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Sistemas Nacionais de Ensino</a:t>
            </a:r>
          </a:p>
          <a:p>
            <a:pPr marL="0" indent="0">
              <a:buNone/>
            </a:pPr>
            <a:endParaRPr lang="pt-BR" dirty="0"/>
          </a:p>
          <a:p>
            <a:pPr>
              <a:buFontTx/>
              <a:buChar char="-"/>
            </a:pPr>
            <a:r>
              <a:rPr lang="pt-BR" dirty="0" smtClean="0"/>
              <a:t>Crença no poder da razão e da ciência (legado do Iluminismo)</a:t>
            </a:r>
          </a:p>
          <a:p>
            <a:pPr algn="just">
              <a:buFontTx/>
              <a:buChar char="-"/>
            </a:pPr>
            <a:r>
              <a:rPr lang="pt-BR" dirty="0" smtClean="0"/>
              <a:t>Projeto liberal de mundo onde a igualdade de oportunidades substituísse a desigualdade baseada na herança familiar</a:t>
            </a:r>
          </a:p>
          <a:p>
            <a:pPr algn="just">
              <a:buFontTx/>
              <a:buChar char="-"/>
            </a:pPr>
            <a:r>
              <a:rPr lang="pt-BR" dirty="0" smtClean="0"/>
              <a:t>Luta pela consolidação dos Estados Nacionais (transformar os súditos em cidadãos / unidade e diminuição das diferenças)</a:t>
            </a:r>
          </a:p>
          <a:p>
            <a:pPr marL="0" indent="0" algn="just">
              <a:buNone/>
            </a:pPr>
            <a:r>
              <a:rPr lang="pt-BR" dirty="0" smtClean="0"/>
              <a:t>Objetivos dos primeiros sistemas educacionais: unificação da língua,  dos costumes e aquisição da consciência de nacionalidade</a:t>
            </a:r>
          </a:p>
          <a:p>
            <a:pPr algn="just">
              <a:buFontTx/>
              <a:buChar char="-"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0415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t-BR" dirty="0" smtClean="0"/>
              <a:t>Primeira Guerra Mundial: abala a crença no poder da escola</a:t>
            </a:r>
          </a:p>
          <a:p>
            <a:pPr algn="just">
              <a:buFontTx/>
              <a:buChar char="-"/>
            </a:pPr>
            <a:r>
              <a:rPr lang="pt-BR" dirty="0" smtClean="0"/>
              <a:t>Elaboração de uma pedagogia que promovesse espiritualmente o ser humano / ataque às pedagogias tradicionais/ Escola Nova / Escola a serviço da paz e da democracia</a:t>
            </a:r>
          </a:p>
          <a:p>
            <a:pPr algn="just">
              <a:buFontTx/>
              <a:buChar char="-"/>
            </a:pPr>
            <a:r>
              <a:rPr lang="pt-BR" dirty="0" smtClean="0"/>
              <a:t>Humanismo ingênuo e bem intencionado</a:t>
            </a:r>
          </a:p>
          <a:p>
            <a:pPr algn="just">
              <a:buFontTx/>
              <a:buChar char="-"/>
            </a:pPr>
            <a:r>
              <a:rPr lang="pt-BR" dirty="0" smtClean="0"/>
              <a:t>Psicologia científica (mensuração das diferenças individuais) e Teorias Racistas: contemporâneas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34715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Teorias racistas</a:t>
            </a:r>
          </a:p>
          <a:p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Pensamento liberal: tradução das diferenças sociais em diferenças raciais, pessoais e culturais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Teorias de determinismo racial (França, fins do XVIII e Grã-Bretanha meados do XIX)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Teorias anticlericais e cientificistas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0675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dirty="0" smtClean="0"/>
              <a:t>Num panorama desolador como esse a trajetória da obra A Produção do Fracasso Escolar , de Maria Helena Souza </a:t>
            </a:r>
            <a:r>
              <a:rPr lang="pt-BR" dirty="0" err="1" smtClean="0"/>
              <a:t>Patto</a:t>
            </a:r>
            <a:r>
              <a:rPr lang="pt-BR" dirty="0" smtClean="0"/>
              <a:t>, é rara e surpreendente.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Em 1995 mereceu o prêmio de livro de maior relevância para a área, concedido pela APEOESP (Sindicato dos Professores do Ensino Oficial de SP).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É referência permanente em concursos públicos para o magistério; tornou-se bibliografia recorrente de cursos de graduação e pós-graduação e tem sido um constante elemento desencadeador de novos estudos e pesquisas.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6285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Como explicar a longevidade, a fecundidade e – ainda mais surpreendente – a popularidade de uma obra acadêmica tão densa?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Como nos lembra Calvino (1993), “um clássico é um livro que nunca terminou de dizer aquilo que tinha para dizer e que por isso persiste... mesmo onde predomina a atualidade mais incompreensível”.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0806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Onde reside sua força para romper com essa tendência dominante de diluir o impacto de pesquisas acadêmicas reduzindo-as a meros procedimentos para a obtenção de títulos e ascensão na carreira universitária? Como pode perdurar sua capacidade iluminadora em meio a um contexto tão marcadamente cambiante, como o que caracteriza as políticas de educação nos últimos vinte anos?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8095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A obra de </a:t>
            </a:r>
            <a:r>
              <a:rPr lang="pt-BR" dirty="0" err="1" smtClean="0"/>
              <a:t>Patto</a:t>
            </a:r>
            <a:r>
              <a:rPr lang="pt-BR" dirty="0" smtClean="0"/>
              <a:t> representou uma </a:t>
            </a:r>
            <a:r>
              <a:rPr lang="pt-BR" b="1" dirty="0" smtClean="0"/>
              <a:t>ruptura teórico-metodológica </a:t>
            </a:r>
            <a:r>
              <a:rPr lang="pt-BR" dirty="0" smtClean="0"/>
              <a:t>nos estudos sobre o “fracasso escolar”. Tratava-se de um novo marco na compreensão dos processos psicossociais envolvidos nas práticas sociais e escolares responsáveis pela produção de “reprovados”, “fracassados” e por toda sorte de estigmas que afirmam a incompatibilidade de certas crianças das classes populares para com a aprendizagem e a cultura escolar.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9083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Um dos fatores responsáveis por essa ‘ruptura’ com modelos de pesquisa precedentes é a recusa de Souza </a:t>
            </a:r>
            <a:r>
              <a:rPr lang="pt-BR" dirty="0" err="1" smtClean="0"/>
              <a:t>Patto</a:t>
            </a:r>
            <a:r>
              <a:rPr lang="pt-BR" dirty="0" smtClean="0"/>
              <a:t> em isolar as raízes escolar es do “fracasso” de seus condicionantes históricos e sociais ao perscrutar as práticas escolares – discursivas e não discursivas – de professores, coordenadores e diretores e ao analisar a produção social de uma visão de mundo que informa e legitima tais práticas.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Descida às práticas / não mais “sobre e para os professores”, mas “com eles”.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2545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A primeira parte do livro apresenta-nos uma rigorosa </a:t>
            </a:r>
            <a:r>
              <a:rPr lang="pt-BR" i="1" dirty="0" err="1" smtClean="0"/>
              <a:t>arquelogia</a:t>
            </a:r>
            <a:r>
              <a:rPr lang="pt-BR" dirty="0" smtClean="0"/>
              <a:t> das explicações, no pensamento pedagógico brasileiro, para o “fracasso” escolar de crianças das classes populares. O tema é examinado desde suas manifestações iniciais, fundadas num recorte racial que afirmava a inferioridade constitucional de amplos segmentos da população brasileira, até as relativamente recentes teses da diferença – e inferioridade – cultural subjacentes às chamadas “teorias da carência cultural”.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7941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Nesse esforço genealógico </a:t>
            </a:r>
            <a:r>
              <a:rPr lang="pt-BR" dirty="0" err="1" smtClean="0"/>
              <a:t>Patto</a:t>
            </a:r>
            <a:r>
              <a:rPr lang="pt-BR" dirty="0"/>
              <a:t> </a:t>
            </a:r>
            <a:r>
              <a:rPr lang="pt-BR" dirty="0" smtClean="0"/>
              <a:t>não poupa críticas ao papel de uma “psicologia que desde seu nascimento baseia-se numa definição conservadora de ajustamento e de normalidade e que centra suas investigações no que ocorre no indivíduo ou nas relações interpessoais, entendidos como entidades a-históricas”.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62926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1642</Words>
  <Application>Microsoft Office PowerPoint</Application>
  <PresentationFormat>Widescreen</PresentationFormat>
  <Paragraphs>73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Tema do Office</vt:lpstr>
      <vt:lpstr>A PRODUÇÃO DO FRACASSO ESCOLAR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Raízes históricas das concepções sobre fracasso escolar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29</cp:revision>
  <dcterms:created xsi:type="dcterms:W3CDTF">2016-04-27T12:22:16Z</dcterms:created>
  <dcterms:modified xsi:type="dcterms:W3CDTF">2016-04-29T17:25:19Z</dcterms:modified>
</cp:coreProperties>
</file>