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20" r:id="rId1"/>
  </p:sldMasterIdLst>
  <p:notesMasterIdLst>
    <p:notesMasterId r:id="rId29"/>
  </p:notesMasterIdLst>
  <p:sldIdLst>
    <p:sldId id="602" r:id="rId2"/>
    <p:sldId id="603" r:id="rId3"/>
    <p:sldId id="604" r:id="rId4"/>
    <p:sldId id="549" r:id="rId5"/>
    <p:sldId id="582" r:id="rId6"/>
    <p:sldId id="587" r:id="rId7"/>
    <p:sldId id="596" r:id="rId8"/>
    <p:sldId id="594" r:id="rId9"/>
    <p:sldId id="595" r:id="rId10"/>
    <p:sldId id="591" r:id="rId11"/>
    <p:sldId id="590" r:id="rId12"/>
    <p:sldId id="581" r:id="rId13"/>
    <p:sldId id="583" r:id="rId14"/>
    <p:sldId id="597" r:id="rId15"/>
    <p:sldId id="584" r:id="rId16"/>
    <p:sldId id="606" r:id="rId17"/>
    <p:sldId id="605" r:id="rId18"/>
    <p:sldId id="607" r:id="rId19"/>
    <p:sldId id="598" r:id="rId20"/>
    <p:sldId id="585" r:id="rId21"/>
    <p:sldId id="588" r:id="rId22"/>
    <p:sldId id="589" r:id="rId23"/>
    <p:sldId id="586" r:id="rId24"/>
    <p:sldId id="599" r:id="rId25"/>
    <p:sldId id="592" r:id="rId26"/>
    <p:sldId id="600" r:id="rId27"/>
    <p:sldId id="601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66"/>
    <a:srgbClr val="CC9900"/>
    <a:srgbClr val="00CC00"/>
    <a:srgbClr val="00FF00"/>
    <a:srgbClr val="FFFF00"/>
    <a:srgbClr val="990000"/>
    <a:srgbClr val="003300"/>
    <a:srgbClr val="A0512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665" autoAdjust="0"/>
    <p:restoredTop sz="86442" autoAdjust="0"/>
  </p:normalViewPr>
  <p:slideViewPr>
    <p:cSldViewPr>
      <p:cViewPr>
        <p:scale>
          <a:sx n="87" d="100"/>
          <a:sy n="87" d="100"/>
        </p:scale>
        <p:origin x="392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1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Clique para editar os estilos do texto mestre</a:t>
            </a:r>
          </a:p>
          <a:p>
            <a:pPr lvl="1"/>
            <a:r>
              <a:rPr lang="es-MX" noProof="0" smtClean="0"/>
              <a:t>Segundo nível</a:t>
            </a:r>
          </a:p>
          <a:p>
            <a:pPr lvl="2"/>
            <a:r>
              <a:rPr lang="es-MX" noProof="0" smtClean="0"/>
              <a:t>Terceiro nível</a:t>
            </a:r>
          </a:p>
          <a:p>
            <a:pPr lvl="3"/>
            <a:r>
              <a:rPr lang="es-MX" noProof="0" smtClean="0"/>
              <a:t>Quarto nível</a:t>
            </a:r>
          </a:p>
          <a:p>
            <a:pPr lvl="4"/>
            <a:r>
              <a:rPr lang="es-MX" noProof="0" smtClean="0"/>
              <a:t>Quinto nível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0580FC-B7C7-4557-BDC7-3816D560DB22}" type="slidenum">
              <a:rPr lang="es-MX"/>
              <a:pPr>
                <a:defRPr/>
              </a:pPr>
              <a:t>‹n.º›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7794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1713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0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436A6D19-A927-4A9D-B385-B0FC5A8220C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A6D19-A927-4A9D-B385-B0FC5A8220C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A6D19-A927-4A9D-B385-B0FC5A8220C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A6D19-A927-4A9D-B385-B0FC5A8220C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73644ABB-6050-426F-B833-D1A62ABD4E40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2AC86-DD50-4B71-9843-74D2D4F35035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E8E53-5DB9-4EEA-ABA1-258862DDA0B9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A6D19-A927-4A9D-B385-B0FC5A8220C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6A6D19-A927-4A9D-B385-B0FC5A8220C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FF7B6-F4EC-4A28-92C0-8D22D2E0E050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75D0E9-7D66-4E63-B7FE-E6B4AC811B28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36A6D19-A927-4A9D-B385-B0FC5A8220C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527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1" r:id="rId1"/>
    <p:sldLayoutId id="2147485122" r:id="rId2"/>
    <p:sldLayoutId id="2147485123" r:id="rId3"/>
    <p:sldLayoutId id="2147485124" r:id="rId4"/>
    <p:sldLayoutId id="2147485125" r:id="rId5"/>
    <p:sldLayoutId id="2147485126" r:id="rId6"/>
    <p:sldLayoutId id="2147485127" r:id="rId7"/>
    <p:sldLayoutId id="2147485128" r:id="rId8"/>
    <p:sldLayoutId id="2147485129" r:id="rId9"/>
    <p:sldLayoutId id="2147485130" r:id="rId10"/>
    <p:sldLayoutId id="21474851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2386" y="1353312"/>
            <a:ext cx="7887786" cy="3035808"/>
          </a:xfrm>
        </p:spPr>
        <p:txBody>
          <a:bodyPr/>
          <a:lstStyle/>
          <a:p>
            <a:r>
              <a:rPr lang="pt-BR" sz="5400" dirty="0" smtClean="0">
                <a:latin typeface="Times New Roman" charset="0"/>
                <a:ea typeface="Times New Roman" charset="0"/>
                <a:cs typeface="Times New Roman" charset="0"/>
              </a:rPr>
              <a:t>CULTURA MATERIAL </a:t>
            </a:r>
            <a:endParaRPr lang="pt-BR" sz="5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4509120"/>
            <a:ext cx="5918454" cy="1069848"/>
          </a:xfrm>
        </p:spPr>
        <p:txBody>
          <a:bodyPr>
            <a:normAutofit/>
          </a:bodyPr>
          <a:lstStyle/>
          <a:p>
            <a:r>
              <a:rPr lang="pt-BR" sz="3200" dirty="0" smtClean="0">
                <a:latin typeface="Times New Roman" charset="0"/>
                <a:ea typeface="Times New Roman" charset="0"/>
                <a:cs typeface="Times New Roman" charset="0"/>
              </a:rPr>
              <a:t>O debate nas diferentes áreas </a:t>
            </a:r>
            <a:r>
              <a:rPr lang="pt-BR" sz="3200" smtClean="0">
                <a:latin typeface="Times New Roman" charset="0"/>
                <a:ea typeface="Times New Roman" charset="0"/>
                <a:cs typeface="Times New Roman" charset="0"/>
              </a:rPr>
              <a:t>das ciências </a:t>
            </a:r>
            <a:r>
              <a:rPr lang="pt-BR" sz="3200" dirty="0" smtClean="0">
                <a:latin typeface="Times New Roman" charset="0"/>
                <a:ea typeface="Times New Roman" charset="0"/>
                <a:cs typeface="Times New Roman" charset="0"/>
              </a:rPr>
              <a:t>sociais e humanas</a:t>
            </a:r>
          </a:p>
        </p:txBody>
      </p:sp>
    </p:spTree>
    <p:extLst>
      <p:ext uri="{BB962C8B-B14F-4D97-AF65-F5344CB8AC3E}">
        <p14:creationId xmlns:p14="http://schemas.microsoft.com/office/powerpoint/2010/main" val="520973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91580" y="1750718"/>
            <a:ext cx="7560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“Os </a:t>
            </a:r>
            <a:r>
              <a:rPr lang="pt-BR" sz="2400" dirty="0">
                <a:latin typeface="+mn-lt"/>
              </a:rPr>
              <a:t>atributos </a:t>
            </a:r>
            <a:r>
              <a:rPr lang="pt-BR" sz="2400" dirty="0" err="1">
                <a:latin typeface="+mn-lt"/>
              </a:rPr>
              <a:t>intrínsecos</a:t>
            </a:r>
            <a:r>
              <a:rPr lang="pt-BR" sz="2400" dirty="0">
                <a:latin typeface="+mn-lt"/>
              </a:rPr>
              <a:t> dos </a:t>
            </a:r>
            <a:r>
              <a:rPr lang="pt-BR" sz="2400" dirty="0" smtClean="0">
                <a:latin typeface="+mn-lt"/>
              </a:rPr>
              <a:t>artefatos incluem </a:t>
            </a:r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apenas </a:t>
            </a:r>
            <a:r>
              <a:rPr lang="pt-BR" sz="2400" dirty="0">
                <a:latin typeface="+mn-lt"/>
              </a:rPr>
              <a:t>propriedades de natureza </a:t>
            </a:r>
            <a:r>
              <a:rPr lang="pt-BR" sz="2400" dirty="0" err="1">
                <a:latin typeface="+mn-lt"/>
              </a:rPr>
              <a:t>fisico-química</a:t>
            </a:r>
            <a:r>
              <a:rPr lang="pt-BR" sz="2400" dirty="0">
                <a:latin typeface="+mn-lt"/>
              </a:rPr>
              <a:t>: </a:t>
            </a:r>
            <a:endParaRPr lang="pt-BR" sz="2400" dirty="0" smtClean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forma </a:t>
            </a:r>
            <a:r>
              <a:rPr lang="pt-BR" sz="2400" dirty="0" err="1">
                <a:latin typeface="+mn-lt"/>
              </a:rPr>
              <a:t>geométrica</a:t>
            </a:r>
            <a:r>
              <a:rPr lang="pt-BR" sz="2400" dirty="0">
                <a:latin typeface="+mn-lt"/>
              </a:rPr>
              <a:t>, peso, cor, textura, dureza etc. etc. </a:t>
            </a:r>
            <a:endParaRPr lang="pt-BR" sz="2400" dirty="0" smtClean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Nenhum </a:t>
            </a:r>
            <a:r>
              <a:rPr lang="pt-BR" sz="2400" dirty="0">
                <a:latin typeface="+mn-lt"/>
              </a:rPr>
              <a:t>atributo de sentido é imanente. O fetichismo consiste, precisamente, no deslocamento de sentidos das </a:t>
            </a:r>
            <a:r>
              <a:rPr lang="pt-BR" sz="2400" dirty="0" err="1">
                <a:latin typeface="+mn-lt"/>
              </a:rPr>
              <a:t>relações</a:t>
            </a:r>
            <a:r>
              <a:rPr lang="pt-BR" sz="2400" dirty="0">
                <a:latin typeface="+mn-lt"/>
              </a:rPr>
              <a:t> sociais - onde eles </a:t>
            </a:r>
            <a:r>
              <a:rPr lang="pt-BR" sz="2400" dirty="0" err="1">
                <a:latin typeface="+mn-lt"/>
              </a:rPr>
              <a:t>são</a:t>
            </a:r>
            <a:r>
              <a:rPr lang="pt-BR" sz="2400" dirty="0">
                <a:latin typeface="+mn-lt"/>
              </a:rPr>
              <a:t> efetivamente gerados - para os </a:t>
            </a:r>
            <a:r>
              <a:rPr lang="pt-BR" sz="2400" dirty="0" smtClean="0">
                <a:latin typeface="+mn-lt"/>
              </a:rPr>
              <a:t>artefatos [em si]...”</a:t>
            </a:r>
          </a:p>
          <a:p>
            <a:endParaRPr lang="pt-BR" sz="24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620688"/>
            <a:ext cx="9144000" cy="954107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	CULTURA MATERIAL  </a:t>
            </a:r>
          </a:p>
          <a:p>
            <a:r>
              <a:rPr lang="pt-BR" sz="2800" dirty="0" smtClean="0"/>
              <a:t>	a historia e o desinteresse pelo registro material</a:t>
            </a:r>
            <a:endParaRPr lang="pt-BR" sz="2800" dirty="0"/>
          </a:p>
        </p:txBody>
      </p:sp>
      <p:sp>
        <p:nvSpPr>
          <p:cNvPr id="2" name="Retângulo 1"/>
          <p:cNvSpPr/>
          <p:nvPr/>
        </p:nvSpPr>
        <p:spPr>
          <a:xfrm>
            <a:off x="2987824" y="5702484"/>
            <a:ext cx="5436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+mn-lt"/>
              </a:rPr>
              <a:t>UBT Meneses – </a:t>
            </a:r>
            <a:r>
              <a:rPr lang="pt-BR" sz="2000" i="1" dirty="0">
                <a:latin typeface="+mn-lt"/>
              </a:rPr>
              <a:t>Cultura Material: documentos pessoais no espaço público </a:t>
            </a:r>
            <a:r>
              <a:rPr lang="pt-BR" sz="2000" dirty="0">
                <a:latin typeface="+mn-lt"/>
              </a:rPr>
              <a:t>(1997)</a:t>
            </a:r>
          </a:p>
        </p:txBody>
      </p:sp>
    </p:spTree>
    <p:extLst>
      <p:ext uri="{BB962C8B-B14F-4D97-AF65-F5344CB8AC3E}">
        <p14:creationId xmlns:p14="http://schemas.microsoft.com/office/powerpoint/2010/main" val="422062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227687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Por </a:t>
            </a:r>
            <a:r>
              <a:rPr lang="pt-BR" sz="2400" dirty="0">
                <a:latin typeface="+mn-lt"/>
              </a:rPr>
              <a:t>certo, tais </a:t>
            </a:r>
            <a:r>
              <a:rPr lang="pt-BR" sz="2400" dirty="0" err="1">
                <a:latin typeface="+mn-lt"/>
              </a:rPr>
              <a:t>atibutos</a:t>
            </a:r>
            <a:r>
              <a:rPr lang="pt-BR" sz="2400" dirty="0">
                <a:latin typeface="+mn-lt"/>
              </a:rPr>
              <a:t> </a:t>
            </a:r>
            <a:r>
              <a:rPr lang="pt-BR" sz="2400" dirty="0" err="1">
                <a:latin typeface="+mn-lt"/>
              </a:rPr>
              <a:t>são</a:t>
            </a:r>
            <a:r>
              <a:rPr lang="pt-BR" sz="2400" dirty="0">
                <a:latin typeface="+mn-lt"/>
              </a:rPr>
              <a:t> historicamente </a:t>
            </a:r>
            <a:r>
              <a:rPr lang="pt-BR" sz="2400" dirty="0" smtClean="0">
                <a:latin typeface="+mn-lt"/>
              </a:rPr>
              <a:t>selecionados </a:t>
            </a:r>
            <a:r>
              <a:rPr lang="pt-BR" sz="2400" dirty="0">
                <a:latin typeface="+mn-lt"/>
              </a:rPr>
              <a:t>e mobilizados pelas sociedades e grupos nas </a:t>
            </a:r>
            <a:r>
              <a:rPr lang="pt-BR" sz="2400" dirty="0" err="1">
                <a:latin typeface="+mn-lt"/>
              </a:rPr>
              <a:t>operações</a:t>
            </a:r>
            <a:r>
              <a:rPr lang="pt-BR" sz="2400" dirty="0">
                <a:latin typeface="+mn-lt"/>
              </a:rPr>
              <a:t> de </a:t>
            </a:r>
            <a:r>
              <a:rPr lang="pt-BR" sz="2400" dirty="0" err="1">
                <a:latin typeface="+mn-lt"/>
              </a:rPr>
              <a:t>produção</a:t>
            </a:r>
            <a:r>
              <a:rPr lang="pt-BR" sz="2400" dirty="0">
                <a:latin typeface="+mn-lt"/>
              </a:rPr>
              <a:t>, </a:t>
            </a:r>
            <a:r>
              <a:rPr lang="pt-BR" sz="2400" dirty="0" err="1">
                <a:latin typeface="+mn-lt"/>
              </a:rPr>
              <a:t>circulação</a:t>
            </a:r>
            <a:r>
              <a:rPr lang="pt-BR" sz="2400" dirty="0">
                <a:latin typeface="+mn-lt"/>
              </a:rPr>
              <a:t> e consumo de sentido. </a:t>
            </a:r>
            <a:endParaRPr lang="pt-BR" sz="2400" dirty="0" smtClean="0">
              <a:latin typeface="+mn-lt"/>
            </a:endParaRPr>
          </a:p>
          <a:p>
            <a:endParaRPr lang="pt-BR" sz="2400" dirty="0">
              <a:latin typeface="+mn-lt"/>
            </a:endParaRPr>
          </a:p>
          <a:p>
            <a:r>
              <a:rPr lang="pt-BR" sz="2400" dirty="0" smtClean="0">
                <a:latin typeface="+mn-lt"/>
              </a:rPr>
              <a:t>Por </a:t>
            </a:r>
            <a:r>
              <a:rPr lang="pt-BR" sz="2400" dirty="0">
                <a:latin typeface="+mn-lt"/>
              </a:rPr>
              <a:t>isso, seria </a:t>
            </a:r>
            <a:r>
              <a:rPr lang="pt-BR" sz="2400" dirty="0" err="1">
                <a:latin typeface="+mn-lt"/>
              </a:rPr>
              <a:t>vão</a:t>
            </a:r>
            <a:r>
              <a:rPr lang="pt-BR" sz="2400" dirty="0">
                <a:latin typeface="+mn-lt"/>
              </a:rPr>
              <a:t> buscar nos objetos o sentido dos objetos.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980728"/>
            <a:ext cx="9144000" cy="954107"/>
          </a:xfrm>
          <a:prstGeom prst="rect">
            <a:avLst/>
          </a:prstGeom>
          <a:solidFill>
            <a:schemeClr val="accent1">
              <a:lumMod val="5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	CULTURA MATERIAL  </a:t>
            </a:r>
          </a:p>
          <a:p>
            <a:r>
              <a:rPr lang="pt-BR" sz="2800" dirty="0" smtClean="0"/>
              <a:t>	a seleção, os sentidos e as ressignificações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3131840" y="5445224"/>
            <a:ext cx="54360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+mn-lt"/>
              </a:rPr>
              <a:t>UBT Meneses – </a:t>
            </a:r>
            <a:r>
              <a:rPr lang="pt-BR" sz="2000" i="1" dirty="0">
                <a:latin typeface="+mn-lt"/>
              </a:rPr>
              <a:t>Cultura Material: documentos pessoais no espaço público </a:t>
            </a:r>
            <a:r>
              <a:rPr lang="pt-BR" sz="2000" dirty="0">
                <a:latin typeface="+mn-lt"/>
              </a:rPr>
              <a:t>(1997)</a:t>
            </a:r>
          </a:p>
        </p:txBody>
      </p:sp>
    </p:spTree>
    <p:extLst>
      <p:ext uri="{BB962C8B-B14F-4D97-AF65-F5344CB8AC3E}">
        <p14:creationId xmlns:p14="http://schemas.microsoft.com/office/powerpoint/2010/main" val="1842657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25985" cy="1916832"/>
          </a:xfrm>
          <a:solidFill>
            <a:schemeClr val="accent1">
              <a:lumMod val="50000"/>
              <a:alpha val="63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319088"/>
            <a:r>
              <a:rPr lang="pt-BR" sz="3600" dirty="0" smtClean="0"/>
              <a:t>	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Anos </a:t>
            </a:r>
            <a:r>
              <a:rPr lang="pt-BR" sz="2700" dirty="0" smtClean="0"/>
              <a:t>1980 	</a:t>
            </a: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cap="none" dirty="0" smtClean="0"/>
              <a:t>Nova </a:t>
            </a:r>
            <a:r>
              <a:rPr lang="pt-BR" sz="2700" cap="none" dirty="0" smtClean="0"/>
              <a:t>Museologia, Nova </a:t>
            </a:r>
            <a:r>
              <a:rPr lang="pt-BR" sz="2700" cap="none" dirty="0" smtClean="0"/>
              <a:t>História</a:t>
            </a:r>
            <a:r>
              <a:rPr lang="pt-BR" sz="2700" cap="none" dirty="0" smtClean="0"/>
              <a:t>, Arqueologia Pós-Processualistas, </a:t>
            </a:r>
            <a:r>
              <a:rPr lang="pt-BR" sz="2700" cap="none" dirty="0" smtClean="0"/>
              <a:t>Virada(</a:t>
            </a:r>
            <a:r>
              <a:rPr lang="pt-BR" sz="2700" cap="none" dirty="0" err="1" smtClean="0"/>
              <a:t>s</a:t>
            </a:r>
            <a:r>
              <a:rPr lang="pt-BR" sz="2700" cap="none" dirty="0" smtClean="0"/>
              <a:t>) Ontológica(</a:t>
            </a:r>
            <a:r>
              <a:rPr lang="pt-BR" sz="2700" cap="none" dirty="0" err="1" smtClean="0"/>
              <a:t>s</a:t>
            </a:r>
            <a:r>
              <a:rPr lang="pt-BR" sz="2700" cap="none" dirty="0" smtClean="0"/>
              <a:t>) na Filosofia e Antropologia</a:t>
            </a:r>
            <a:br>
              <a:rPr lang="pt-BR" sz="2700" cap="none" dirty="0" smtClean="0"/>
            </a:br>
            <a:r>
              <a:rPr lang="pt-BR" sz="2700" cap="none" dirty="0" smtClean="0"/>
              <a:t/>
            </a:r>
            <a:br>
              <a:rPr lang="pt-BR" sz="2700" cap="none" dirty="0" smtClean="0"/>
            </a:br>
            <a:endParaRPr lang="pt-BR" sz="27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2204864"/>
            <a:ext cx="7772400" cy="36491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“Com </a:t>
            </a:r>
            <a:r>
              <a:rPr lang="pt-BR" sz="2400" dirty="0"/>
              <a:t>o </a:t>
            </a:r>
            <a:r>
              <a:rPr lang="pt-BR" sz="2400" dirty="0" err="1"/>
              <a:t>declínio</a:t>
            </a:r>
            <a:r>
              <a:rPr lang="pt-BR" sz="2400" dirty="0"/>
              <a:t> do interesse pelos amplos esquemas evolutivos e com um </a:t>
            </a:r>
            <a:r>
              <a:rPr lang="pt-BR" sz="2400" dirty="0" smtClean="0"/>
              <a:t>aumento </a:t>
            </a:r>
            <a:r>
              <a:rPr lang="pt-BR" sz="2400" dirty="0"/>
              <a:t>das </a:t>
            </a:r>
            <a:r>
              <a:rPr lang="pt-BR" sz="2400" dirty="0" err="1"/>
              <a:t>análises</a:t>
            </a:r>
            <a:r>
              <a:rPr lang="pt-BR" sz="2400" dirty="0"/>
              <a:t> intensivas de sociedades </a:t>
            </a:r>
            <a:r>
              <a:rPr lang="pt-BR" sz="2400" dirty="0" err="1"/>
              <a:t>específicas</a:t>
            </a:r>
            <a:r>
              <a:rPr lang="pt-BR" sz="2400" dirty="0"/>
              <a:t>, o estudo da cultura </a:t>
            </a:r>
            <a:r>
              <a:rPr lang="pt-BR" sz="2400" dirty="0" smtClean="0"/>
              <a:t>material </a:t>
            </a:r>
            <a:r>
              <a:rPr lang="pt-BR" sz="2400" dirty="0"/>
              <a:t>foi bastante abandonado em prol de um estudo da </a:t>
            </a:r>
            <a:r>
              <a:rPr lang="pt-BR" sz="2400" dirty="0" err="1"/>
              <a:t>organização</a:t>
            </a:r>
            <a:r>
              <a:rPr lang="pt-BR" sz="2400" dirty="0"/>
              <a:t> social, da mitologia e do ritual. Entretanto, a cultura material é uma parte importante da vida das pessoas. O que elas fazem, decoram e usam </a:t>
            </a:r>
            <a:r>
              <a:rPr lang="pt-BR" sz="2400" dirty="0" err="1"/>
              <a:t>são</a:t>
            </a:r>
            <a:r>
              <a:rPr lang="pt-BR" sz="2400" dirty="0"/>
              <a:t> parte integrante de sua cultura. Ignorar essas coisas é um erro </a:t>
            </a:r>
            <a:r>
              <a:rPr lang="pt-BR" sz="2400" dirty="0" err="1"/>
              <a:t>tão</a:t>
            </a:r>
            <a:r>
              <a:rPr lang="pt-BR" sz="2400" dirty="0"/>
              <a:t> grande quanto concentrar-se somente nelas</a:t>
            </a:r>
            <a:r>
              <a:rPr lang="pt-BR" sz="2400" dirty="0" smtClean="0"/>
              <a:t>.”(</a:t>
            </a:r>
            <a:r>
              <a:rPr lang="pt-BR" sz="2400" dirty="0" err="1"/>
              <a:t>Seeger</a:t>
            </a:r>
            <a:r>
              <a:rPr lang="pt-BR" sz="2400" dirty="0"/>
              <a:t>, 1980, p. 41). 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6921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27584" y="249289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imesNewRomanPSMT" charset="0"/>
              </a:rPr>
              <a:t>“A arte </a:t>
            </a:r>
            <a:r>
              <a:rPr lang="pt-BR" sz="2400" dirty="0">
                <a:latin typeface="TimesNewRomanPSMT" charset="0"/>
              </a:rPr>
              <a:t>e a cultura material nos coletivos </a:t>
            </a:r>
            <a:r>
              <a:rPr lang="pt-BR" sz="2400" dirty="0" err="1">
                <a:latin typeface="TimesNewRomanPSMT" charset="0"/>
              </a:rPr>
              <a:t>indígenas</a:t>
            </a:r>
            <a:r>
              <a:rPr lang="pt-BR" sz="2400" dirty="0">
                <a:latin typeface="TimesNewRomanPSMT" charset="0"/>
              </a:rPr>
              <a:t> das terras baixas da </a:t>
            </a:r>
            <a:r>
              <a:rPr lang="pt-BR" sz="2400" dirty="0" err="1">
                <a:latin typeface="TimesNewRomanPSMT" charset="0"/>
              </a:rPr>
              <a:t>América</a:t>
            </a:r>
            <a:r>
              <a:rPr lang="pt-BR" sz="2400" dirty="0">
                <a:latin typeface="TimesNewRomanPSMT" charset="0"/>
              </a:rPr>
              <a:t> do Sul </a:t>
            </a:r>
            <a:r>
              <a:rPr lang="pt-BR" sz="2400" dirty="0" err="1">
                <a:latin typeface="TimesNewRomanPSMT" charset="0"/>
              </a:rPr>
              <a:t>têm</a:t>
            </a:r>
            <a:r>
              <a:rPr lang="pt-BR" sz="2400" dirty="0">
                <a:latin typeface="TimesNewRomanPSMT" charset="0"/>
              </a:rPr>
              <a:t> sido trabalhadas ultimamente desde as </a:t>
            </a:r>
            <a:r>
              <a:rPr lang="pt-BR" sz="2400" dirty="0" err="1">
                <a:latin typeface="TimesNewRomanPSMT" charset="0"/>
              </a:rPr>
              <a:t>lógicas</a:t>
            </a:r>
            <a:r>
              <a:rPr lang="pt-BR" sz="2400" dirty="0">
                <a:latin typeface="TimesNewRomanPSMT" charset="0"/>
              </a:rPr>
              <a:t> </a:t>
            </a:r>
            <a:r>
              <a:rPr lang="pt-BR" sz="2400" dirty="0" smtClean="0">
                <a:latin typeface="TimesNewRomanPSMT" charset="0"/>
              </a:rPr>
              <a:t>nativas</a:t>
            </a:r>
            <a:r>
              <a:rPr lang="pt-BR" sz="2400" dirty="0">
                <a:latin typeface="TimesNewRomanPSMT" charset="0"/>
              </a:rPr>
              <a:t>, com a </a:t>
            </a:r>
            <a:r>
              <a:rPr lang="pt-BR" sz="2400" u="sng" dirty="0" err="1">
                <a:latin typeface="TimesNewRomanPSMT" charset="0"/>
              </a:rPr>
              <a:t>tendência</a:t>
            </a:r>
            <a:r>
              <a:rPr lang="pt-BR" sz="2400" u="sng" dirty="0">
                <a:latin typeface="TimesNewRomanPSMT" charset="0"/>
              </a:rPr>
              <a:t> de refutar a </a:t>
            </a:r>
            <a:r>
              <a:rPr lang="pt-BR" sz="2400" u="sng" dirty="0" err="1">
                <a:latin typeface="TimesNewRomanPSMT" charset="0"/>
              </a:rPr>
              <a:t>noção</a:t>
            </a:r>
            <a:r>
              <a:rPr lang="pt-BR" sz="2400" u="sng" dirty="0">
                <a:latin typeface="TimesNewRomanPSMT" charset="0"/>
              </a:rPr>
              <a:t> de </a:t>
            </a:r>
            <a:r>
              <a:rPr lang="pt-BR" sz="2400" u="sng" dirty="0" err="1">
                <a:latin typeface="TimesNewRomanPSMT" charset="0"/>
              </a:rPr>
              <a:t>estética</a:t>
            </a:r>
            <a:r>
              <a:rPr lang="pt-BR" sz="2400" u="sng" dirty="0">
                <a:latin typeface="TimesNewRomanPSMT" charset="0"/>
              </a:rPr>
              <a:t> como categoria </a:t>
            </a:r>
            <a:r>
              <a:rPr lang="pt-BR" sz="2400" u="sng" dirty="0" smtClean="0">
                <a:latin typeface="TimesNewRomanPSMT" charset="0"/>
              </a:rPr>
              <a:t>transcultural</a:t>
            </a:r>
            <a:r>
              <a:rPr lang="pt-BR" sz="2400" dirty="0">
                <a:latin typeface="TimesNewRomanPSMT" charset="0"/>
              </a:rPr>
              <a:t>, utilizando-se das categorias </a:t>
            </a:r>
            <a:r>
              <a:rPr lang="pt-BR" sz="2400" dirty="0" err="1">
                <a:latin typeface="TimesNewRomanPSMT" charset="0"/>
              </a:rPr>
              <a:t>êmicas</a:t>
            </a:r>
            <a:r>
              <a:rPr lang="pt-BR" sz="2400" dirty="0">
                <a:latin typeface="TimesNewRomanPSMT" charset="0"/>
              </a:rPr>
              <a:t> presentes nessa </a:t>
            </a:r>
            <a:r>
              <a:rPr lang="pt-BR" sz="2400" dirty="0" smtClean="0">
                <a:latin typeface="TimesNewRomanPSMT" charset="0"/>
              </a:rPr>
              <a:t>arte...” </a:t>
            </a:r>
          </a:p>
          <a:p>
            <a:pPr algn="r"/>
            <a:r>
              <a:rPr lang="pt-BR" sz="2400" dirty="0" smtClean="0">
                <a:latin typeface="TimesNewRomanPSMT" charset="0"/>
              </a:rPr>
              <a:t>(</a:t>
            </a:r>
            <a:r>
              <a:rPr lang="pt-BR" sz="2400" dirty="0">
                <a:latin typeface="TimesNewRomanPSMT" charset="0"/>
              </a:rPr>
              <a:t>Silva, S. B. 2011) 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25985" cy="1368152"/>
          </a:xfrm>
          <a:solidFill>
            <a:schemeClr val="accent1">
              <a:lumMod val="50000"/>
              <a:alpha val="63000"/>
            </a:scheme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1031875"/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CULTURA MATERIAL</a:t>
            </a:r>
            <a:b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a lógica nativa, as categorias </a:t>
            </a:r>
            <a:r>
              <a:rPr lang="pt-BR" cap="none" dirty="0" err="1" smtClean="0">
                <a:latin typeface="Times New Roman" charset="0"/>
                <a:ea typeface="Times New Roman" charset="0"/>
                <a:cs typeface="Times New Roman" charset="0"/>
              </a:rPr>
              <a:t>êmicas</a:t>
            </a: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19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99592" y="1916832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TimesNewRomanPSMT" charset="0"/>
            </a:endParaRPr>
          </a:p>
          <a:p>
            <a:r>
              <a:rPr lang="pt-BR" sz="2400" dirty="0" smtClean="0">
                <a:latin typeface="TimesNewRomanPSMT" charset="0"/>
              </a:rPr>
              <a:t>“... esses objetos [são] concebidos </a:t>
            </a:r>
            <a:r>
              <a:rPr lang="pt-BR" sz="2400" dirty="0">
                <a:latin typeface="TimesNewRomanPSMT" charset="0"/>
              </a:rPr>
              <a:t>como </a:t>
            </a:r>
            <a:r>
              <a:rPr lang="pt-BR" sz="2400" dirty="0" err="1">
                <a:latin typeface="TimesNewRomanPSMT" charset="0"/>
              </a:rPr>
              <a:t>presentificações</a:t>
            </a:r>
            <a:r>
              <a:rPr lang="pt-BR" sz="2400" dirty="0">
                <a:latin typeface="TimesNewRomanPSMT" charset="0"/>
              </a:rPr>
              <a:t> de </a:t>
            </a:r>
            <a:r>
              <a:rPr lang="pt-BR" sz="2400" dirty="0" err="1">
                <a:latin typeface="TimesNewRomanPSMT" charset="0"/>
              </a:rPr>
              <a:t>relações</a:t>
            </a:r>
            <a:r>
              <a:rPr lang="pt-BR" sz="2400" dirty="0">
                <a:latin typeface="TimesNewRomanPSMT" charset="0"/>
              </a:rPr>
              <a:t> estabelecidas com </a:t>
            </a:r>
            <a:r>
              <a:rPr lang="pt-BR" sz="2400" u="sng" dirty="0">
                <a:latin typeface="TimesNewRomanPSMT" charset="0"/>
              </a:rPr>
              <a:t>alteridades </a:t>
            </a:r>
            <a:r>
              <a:rPr lang="pt-BR" sz="2400" u="sng" dirty="0" smtClean="0">
                <a:latin typeface="TimesNewRomanPSMT" charset="0"/>
              </a:rPr>
              <a:t>não-humanas</a:t>
            </a:r>
            <a:r>
              <a:rPr lang="pt-BR" sz="2400" dirty="0" smtClean="0">
                <a:latin typeface="TimesNewRomanPSMT" charset="0"/>
              </a:rPr>
              <a:t>, </a:t>
            </a:r>
            <a:r>
              <a:rPr lang="pt-BR" sz="2400" dirty="0">
                <a:latin typeface="TimesNewRomanPSMT" charset="0"/>
              </a:rPr>
              <a:t>especialmente divindades e demais habitantes do cosmos (animais, plantas, minerais, etc.), </a:t>
            </a:r>
            <a:r>
              <a:rPr lang="pt-BR" sz="2400" u="sng" dirty="0">
                <a:latin typeface="TimesNewRomanPSMT" charset="0"/>
              </a:rPr>
              <a:t>dotados de atributos humanos, ponto de vista, subjetividade e </a:t>
            </a:r>
            <a:r>
              <a:rPr lang="pt-BR" sz="2400" u="sng" dirty="0" smtClean="0">
                <a:latin typeface="TimesNewRomanPSMT" charset="0"/>
              </a:rPr>
              <a:t>intencionalidade</a:t>
            </a:r>
            <a:r>
              <a:rPr lang="pt-BR" sz="2400" dirty="0">
                <a:latin typeface="TimesNewRomanPSMT" charset="0"/>
              </a:rPr>
              <a:t>. </a:t>
            </a:r>
            <a:endParaRPr lang="pt-BR" sz="2400" dirty="0" smtClean="0">
              <a:latin typeface="TimesNewRomanPSMT" charset="0"/>
            </a:endParaRPr>
          </a:p>
          <a:p>
            <a:endParaRPr lang="pt-BR" sz="2400" dirty="0">
              <a:latin typeface="TimesNewRomanPSMT" charset="0"/>
            </a:endParaRPr>
          </a:p>
          <a:p>
            <a:r>
              <a:rPr lang="pt-BR" sz="2400" dirty="0" smtClean="0">
                <a:latin typeface="TimesNewRomanPSMT" charset="0"/>
              </a:rPr>
              <a:t>Nesse </a:t>
            </a:r>
            <a:r>
              <a:rPr lang="pt-BR" sz="2400" dirty="0">
                <a:latin typeface="TimesNewRomanPSMT" charset="0"/>
              </a:rPr>
              <a:t>sentido, tais “objetos” </a:t>
            </a:r>
            <a:r>
              <a:rPr lang="pt-BR" sz="2400" dirty="0" err="1">
                <a:latin typeface="TimesNewRomanPSMT" charset="0"/>
              </a:rPr>
              <a:t>são</a:t>
            </a:r>
            <a:r>
              <a:rPr lang="pt-BR" sz="2400" dirty="0">
                <a:latin typeface="TimesNewRomanPSMT" charset="0"/>
              </a:rPr>
              <a:t> sujeitos, possuem </a:t>
            </a:r>
            <a:r>
              <a:rPr lang="pt-BR" sz="2400" dirty="0" err="1">
                <a:latin typeface="TimesNewRomanPSMT" charset="0"/>
              </a:rPr>
              <a:t>agência</a:t>
            </a:r>
            <a:r>
              <a:rPr lang="pt-BR" sz="2400" dirty="0">
                <a:latin typeface="TimesNewRomanPSMT" charset="0"/>
              </a:rPr>
              <a:t> e </a:t>
            </a:r>
            <a:r>
              <a:rPr lang="pt-BR" sz="2400" dirty="0" err="1">
                <a:latin typeface="TimesNewRomanPSMT" charset="0"/>
              </a:rPr>
              <a:t>não</a:t>
            </a:r>
            <a:r>
              <a:rPr lang="pt-BR" sz="2400" dirty="0">
                <a:latin typeface="TimesNewRomanPSMT" charset="0"/>
              </a:rPr>
              <a:t> </a:t>
            </a:r>
            <a:r>
              <a:rPr lang="pt-BR" sz="2400" dirty="0" err="1">
                <a:latin typeface="TimesNewRomanPSMT" charset="0"/>
              </a:rPr>
              <a:t>são</a:t>
            </a:r>
            <a:r>
              <a:rPr lang="pt-BR" sz="2400" dirty="0">
                <a:latin typeface="TimesNewRomanPSMT" charset="0"/>
              </a:rPr>
              <a:t> meras </a:t>
            </a:r>
            <a:r>
              <a:rPr lang="pt-BR" sz="2400" dirty="0" err="1">
                <a:latin typeface="TimesNewRomanPSMT" charset="0"/>
              </a:rPr>
              <a:t>representações</a:t>
            </a:r>
            <a:r>
              <a:rPr lang="pt-BR" sz="2400" dirty="0">
                <a:latin typeface="TimesNewRomanPSMT" charset="0"/>
              </a:rPr>
              <a:t> </a:t>
            </a:r>
            <a:r>
              <a:rPr lang="pt-BR" sz="2400" dirty="0" smtClean="0">
                <a:latin typeface="TimesNewRomanPSMT" charset="0"/>
              </a:rPr>
              <a:t>...</a:t>
            </a:r>
          </a:p>
          <a:p>
            <a:pPr algn="r"/>
            <a:r>
              <a:rPr lang="pt-BR" sz="2400" dirty="0" smtClean="0">
                <a:latin typeface="TimesNewRomanPSMT" charset="0"/>
              </a:rPr>
              <a:t>(</a:t>
            </a:r>
            <a:r>
              <a:rPr lang="pt-BR" sz="2400" dirty="0">
                <a:latin typeface="TimesNewRomanPSMT" charset="0"/>
              </a:rPr>
              <a:t>Silva, S. B. 2011)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25985" cy="1296144"/>
          </a:xfrm>
          <a:solidFill>
            <a:schemeClr val="accent1">
              <a:lumMod val="50000"/>
              <a:alpha val="63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806450"/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CULTURA MATERIAL</a:t>
            </a:r>
            <a:b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a agência dos objetos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06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270892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imesNewRomanPSMT" charset="0"/>
              </a:rPr>
              <a:t>“Essa </a:t>
            </a:r>
            <a:r>
              <a:rPr lang="pt-BR" sz="2400" dirty="0" err="1">
                <a:latin typeface="TimesNewRomanPSMT" charset="0"/>
              </a:rPr>
              <a:t>orientação</a:t>
            </a:r>
            <a:r>
              <a:rPr lang="pt-BR" sz="2400" dirty="0">
                <a:latin typeface="TimesNewRomanPSMT" charset="0"/>
              </a:rPr>
              <a:t> </a:t>
            </a:r>
            <a:r>
              <a:rPr lang="pt-BR" sz="2400" dirty="0" err="1">
                <a:latin typeface="TimesNewRomanPSMT" charset="0"/>
              </a:rPr>
              <a:t>não</a:t>
            </a:r>
            <a:r>
              <a:rPr lang="pt-BR" sz="2400" dirty="0">
                <a:latin typeface="TimesNewRomanPSMT" charset="0"/>
              </a:rPr>
              <a:t> pretende deslegitimar as </a:t>
            </a:r>
            <a:r>
              <a:rPr lang="pt-BR" sz="2400" dirty="0" err="1">
                <a:latin typeface="TimesNewRomanPSMT" charset="0"/>
              </a:rPr>
              <a:t>análises</a:t>
            </a:r>
            <a:r>
              <a:rPr lang="pt-BR" sz="2400" dirty="0">
                <a:latin typeface="TimesNewRomanPSMT" charset="0"/>
              </a:rPr>
              <a:t> que enfatizam as </a:t>
            </a:r>
            <a:r>
              <a:rPr lang="pt-BR" sz="2400" dirty="0" err="1">
                <a:latin typeface="TimesNewRomanPSMT" charset="0"/>
              </a:rPr>
              <a:t>manifestações</a:t>
            </a:r>
            <a:r>
              <a:rPr lang="pt-BR" sz="2400" dirty="0">
                <a:latin typeface="TimesNewRomanPSMT" charset="0"/>
              </a:rPr>
              <a:t> </a:t>
            </a:r>
            <a:r>
              <a:rPr lang="pt-BR" sz="2400" dirty="0" err="1">
                <a:latin typeface="TimesNewRomanPSMT" charset="0"/>
              </a:rPr>
              <a:t>artísticas</a:t>
            </a:r>
            <a:r>
              <a:rPr lang="pt-BR" sz="2400" dirty="0">
                <a:latin typeface="TimesNewRomanPSMT" charset="0"/>
              </a:rPr>
              <a:t> e os sistemas de objetos como sistemas de </a:t>
            </a:r>
            <a:r>
              <a:rPr lang="pt-BR" sz="2400" dirty="0" err="1">
                <a:latin typeface="TimesNewRomanPSMT" charset="0"/>
              </a:rPr>
              <a:t>representações</a:t>
            </a:r>
            <a:r>
              <a:rPr lang="pt-BR" sz="2400" dirty="0">
                <a:latin typeface="TimesNewRomanPSMT" charset="0"/>
              </a:rPr>
              <a:t>, indicadores de </a:t>
            </a:r>
            <a:r>
              <a:rPr lang="pt-BR" sz="2400" dirty="0" smtClean="0">
                <a:latin typeface="TimesNewRomanPSMT" charset="0"/>
              </a:rPr>
              <a:t>processos </a:t>
            </a:r>
            <a:r>
              <a:rPr lang="pt-BR" sz="2400" dirty="0" err="1">
                <a:latin typeface="TimesNewRomanPSMT" charset="0"/>
              </a:rPr>
              <a:t>identitários</a:t>
            </a:r>
            <a:r>
              <a:rPr lang="pt-BR" sz="2400" dirty="0">
                <a:latin typeface="TimesNewRomanPSMT" charset="0"/>
              </a:rPr>
              <a:t>, de </a:t>
            </a:r>
            <a:r>
              <a:rPr lang="pt-BR" sz="2400" dirty="0" err="1">
                <a:latin typeface="TimesNewRomanPSMT" charset="0"/>
              </a:rPr>
              <a:t>afirmação</a:t>
            </a:r>
            <a:r>
              <a:rPr lang="pt-BR" sz="2400" dirty="0">
                <a:latin typeface="TimesNewRomanPSMT" charset="0"/>
              </a:rPr>
              <a:t> de sujeitos de direitos, de discursos variados e de importantes mensagens culturais neles </a:t>
            </a:r>
            <a:r>
              <a:rPr lang="pt-BR" sz="2400" dirty="0" smtClean="0">
                <a:latin typeface="TimesNewRomanPSMT" charset="0"/>
              </a:rPr>
              <a:t>contidos...”</a:t>
            </a:r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764704"/>
            <a:ext cx="9125985" cy="1296144"/>
          </a:xfrm>
          <a:solidFill>
            <a:schemeClr val="accent1">
              <a:lumMod val="50000"/>
              <a:alpha val="63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806450"/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O debate acadêmico: </a:t>
            </a: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agência ou representação?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2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16840" y="2547862"/>
            <a:ext cx="581433" cy="69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3511480" y="3263986"/>
            <a:ext cx="738338" cy="80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lelogramo 6"/>
          <p:cNvSpPr/>
          <p:nvPr/>
        </p:nvSpPr>
        <p:spPr>
          <a:xfrm>
            <a:off x="3511480" y="4066573"/>
            <a:ext cx="281954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Paralelogramo 7"/>
          <p:cNvSpPr/>
          <p:nvPr/>
        </p:nvSpPr>
        <p:spPr>
          <a:xfrm flipH="1">
            <a:off x="3921909" y="4066573"/>
            <a:ext cx="290221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ubo 20"/>
          <p:cNvSpPr/>
          <p:nvPr/>
        </p:nvSpPr>
        <p:spPr>
          <a:xfrm>
            <a:off x="5876128" y="3549186"/>
            <a:ext cx="568080" cy="4960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/>
          <p:cNvCxnSpPr/>
          <p:nvPr/>
        </p:nvCxnSpPr>
        <p:spPr>
          <a:xfrm>
            <a:off x="4902166" y="3660743"/>
            <a:ext cx="825070" cy="0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osango 23"/>
          <p:cNvSpPr/>
          <p:nvPr/>
        </p:nvSpPr>
        <p:spPr>
          <a:xfrm flipH="1" flipV="1">
            <a:off x="3966062" y="2814578"/>
            <a:ext cx="240763" cy="72008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Nuvem 24"/>
          <p:cNvSpPr/>
          <p:nvPr/>
        </p:nvSpPr>
        <p:spPr>
          <a:xfrm>
            <a:off x="2051721" y="1340768"/>
            <a:ext cx="1310564" cy="90067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8" name="Seta para a Direita Listrada 27"/>
          <p:cNvSpPr/>
          <p:nvPr/>
        </p:nvSpPr>
        <p:spPr>
          <a:xfrm rot="1959370">
            <a:off x="3137584" y="2342743"/>
            <a:ext cx="481862" cy="13150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Trapezoide 30"/>
          <p:cNvSpPr/>
          <p:nvPr/>
        </p:nvSpPr>
        <p:spPr>
          <a:xfrm rot="16383286">
            <a:off x="4422210" y="3345777"/>
            <a:ext cx="111398" cy="45088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apezoide 31"/>
          <p:cNvSpPr/>
          <p:nvPr/>
        </p:nvSpPr>
        <p:spPr>
          <a:xfrm rot="16383286">
            <a:off x="4290553" y="3526529"/>
            <a:ext cx="108121" cy="45764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24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5520993" y="2187822"/>
            <a:ext cx="581433" cy="69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5442540" y="2920726"/>
            <a:ext cx="738338" cy="80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/>
          <p:cNvSpPr/>
          <p:nvPr/>
        </p:nvSpPr>
        <p:spPr>
          <a:xfrm>
            <a:off x="5415633" y="3706533"/>
            <a:ext cx="281954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/>
          <p:cNvSpPr/>
          <p:nvPr/>
        </p:nvSpPr>
        <p:spPr>
          <a:xfrm flipH="1">
            <a:off x="5826062" y="3706533"/>
            <a:ext cx="290221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ubo 20"/>
          <p:cNvSpPr/>
          <p:nvPr/>
        </p:nvSpPr>
        <p:spPr>
          <a:xfrm>
            <a:off x="3131840" y="3212976"/>
            <a:ext cx="568080" cy="4960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de Seta Reta 22"/>
          <p:cNvCxnSpPr/>
          <p:nvPr/>
        </p:nvCxnSpPr>
        <p:spPr>
          <a:xfrm flipH="1">
            <a:off x="4084499" y="2732908"/>
            <a:ext cx="1100923" cy="480068"/>
          </a:xfrm>
          <a:prstGeom prst="straightConnector1">
            <a:avLst/>
          </a:prstGeom>
          <a:ln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osango 23"/>
          <p:cNvSpPr/>
          <p:nvPr/>
        </p:nvSpPr>
        <p:spPr>
          <a:xfrm flipH="1" flipV="1">
            <a:off x="5501061" y="2483429"/>
            <a:ext cx="240763" cy="72008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Nuvem 24"/>
          <p:cNvSpPr/>
          <p:nvPr/>
        </p:nvSpPr>
        <p:spPr>
          <a:xfrm>
            <a:off x="6876256" y="1268760"/>
            <a:ext cx="901831" cy="570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28" name="Seta para a Direita Listrada 27"/>
          <p:cNvSpPr/>
          <p:nvPr/>
        </p:nvSpPr>
        <p:spPr>
          <a:xfrm rot="8854580" flipH="1">
            <a:off x="6206121" y="1940568"/>
            <a:ext cx="506345" cy="12093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6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riângulo 76"/>
          <p:cNvSpPr/>
          <p:nvPr/>
        </p:nvSpPr>
        <p:spPr>
          <a:xfrm flipH="1">
            <a:off x="3131840" y="4241981"/>
            <a:ext cx="461509" cy="195131"/>
          </a:xfrm>
          <a:prstGeom prst="triangle">
            <a:avLst>
              <a:gd name="adj" fmla="val 94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Trapezoide 50"/>
          <p:cNvSpPr/>
          <p:nvPr/>
        </p:nvSpPr>
        <p:spPr>
          <a:xfrm rot="16383286" flipH="1" flipV="1">
            <a:off x="6129584" y="1844098"/>
            <a:ext cx="121412" cy="61487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Trapezoide 31"/>
          <p:cNvSpPr/>
          <p:nvPr/>
        </p:nvSpPr>
        <p:spPr>
          <a:xfrm rot="16383286">
            <a:off x="2156661" y="1663247"/>
            <a:ext cx="103384" cy="6447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Oval 3"/>
          <p:cNvSpPr/>
          <p:nvPr/>
        </p:nvSpPr>
        <p:spPr>
          <a:xfrm>
            <a:off x="1342458" y="1002044"/>
            <a:ext cx="581433" cy="69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Arredondado 5"/>
          <p:cNvSpPr/>
          <p:nvPr/>
        </p:nvSpPr>
        <p:spPr>
          <a:xfrm>
            <a:off x="1237098" y="1718168"/>
            <a:ext cx="738338" cy="80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Paralelogramo 6"/>
          <p:cNvSpPr/>
          <p:nvPr/>
        </p:nvSpPr>
        <p:spPr>
          <a:xfrm>
            <a:off x="1237098" y="2520755"/>
            <a:ext cx="281954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Paralelogramo 7"/>
          <p:cNvSpPr/>
          <p:nvPr/>
        </p:nvSpPr>
        <p:spPr>
          <a:xfrm flipH="1">
            <a:off x="1647527" y="2520755"/>
            <a:ext cx="290221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Oval 8"/>
          <p:cNvSpPr/>
          <p:nvPr/>
        </p:nvSpPr>
        <p:spPr>
          <a:xfrm>
            <a:off x="2748488" y="4241981"/>
            <a:ext cx="581433" cy="69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Arredondado 9"/>
          <p:cNvSpPr/>
          <p:nvPr/>
        </p:nvSpPr>
        <p:spPr>
          <a:xfrm>
            <a:off x="1303445" y="4937212"/>
            <a:ext cx="1828395" cy="80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Paralelogramo 10"/>
          <p:cNvSpPr/>
          <p:nvPr/>
        </p:nvSpPr>
        <p:spPr>
          <a:xfrm>
            <a:off x="1303445" y="5739799"/>
            <a:ext cx="281954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aralelogramo 11"/>
          <p:cNvSpPr/>
          <p:nvPr/>
        </p:nvSpPr>
        <p:spPr>
          <a:xfrm flipH="1">
            <a:off x="1713874" y="5739799"/>
            <a:ext cx="290221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6563378" y="980728"/>
            <a:ext cx="581433" cy="6952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Arredondado 13"/>
          <p:cNvSpPr/>
          <p:nvPr/>
        </p:nvSpPr>
        <p:spPr>
          <a:xfrm>
            <a:off x="6484925" y="1713632"/>
            <a:ext cx="738338" cy="8025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/>
          <p:cNvSpPr/>
          <p:nvPr/>
        </p:nvSpPr>
        <p:spPr>
          <a:xfrm>
            <a:off x="6458018" y="2499439"/>
            <a:ext cx="281954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Paralelogramo 15"/>
          <p:cNvSpPr/>
          <p:nvPr/>
        </p:nvSpPr>
        <p:spPr>
          <a:xfrm flipH="1">
            <a:off x="6868447" y="2499439"/>
            <a:ext cx="290221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Paralelogramo 18"/>
          <p:cNvSpPr/>
          <p:nvPr/>
        </p:nvSpPr>
        <p:spPr>
          <a:xfrm>
            <a:off x="2344083" y="5715791"/>
            <a:ext cx="281954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Paralelogramo 19"/>
          <p:cNvSpPr/>
          <p:nvPr/>
        </p:nvSpPr>
        <p:spPr>
          <a:xfrm flipH="1">
            <a:off x="2820914" y="5722757"/>
            <a:ext cx="290221" cy="8025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ubo 20"/>
          <p:cNvSpPr/>
          <p:nvPr/>
        </p:nvSpPr>
        <p:spPr>
          <a:xfrm>
            <a:off x="4034353" y="2404661"/>
            <a:ext cx="568080" cy="496071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Losango 23"/>
          <p:cNvSpPr/>
          <p:nvPr/>
        </p:nvSpPr>
        <p:spPr>
          <a:xfrm flipH="1" flipV="1">
            <a:off x="6543446" y="1276335"/>
            <a:ext cx="240763" cy="72008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Nuvem 24"/>
          <p:cNvSpPr/>
          <p:nvPr/>
        </p:nvSpPr>
        <p:spPr>
          <a:xfrm>
            <a:off x="7774625" y="375355"/>
            <a:ext cx="901831" cy="570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46" name="Conector de Seta Reta 45"/>
          <p:cNvCxnSpPr/>
          <p:nvPr/>
        </p:nvCxnSpPr>
        <p:spPr>
          <a:xfrm>
            <a:off x="1976938" y="1319788"/>
            <a:ext cx="693238" cy="293313"/>
          </a:xfrm>
          <a:prstGeom prst="straightConnector1">
            <a:avLst/>
          </a:prstGeom>
          <a:ln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rapezoide 51"/>
          <p:cNvSpPr/>
          <p:nvPr/>
        </p:nvSpPr>
        <p:spPr>
          <a:xfrm rot="16383286" flipH="1" flipV="1">
            <a:off x="6133779" y="1623947"/>
            <a:ext cx="113024" cy="638776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Trapezoide 54"/>
          <p:cNvSpPr/>
          <p:nvPr/>
        </p:nvSpPr>
        <p:spPr>
          <a:xfrm rot="16383286">
            <a:off x="2108686" y="1807263"/>
            <a:ext cx="103384" cy="644769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Losango 55"/>
          <p:cNvSpPr/>
          <p:nvPr/>
        </p:nvSpPr>
        <p:spPr>
          <a:xfrm flipH="1" flipV="1">
            <a:off x="1691680" y="1268760"/>
            <a:ext cx="240763" cy="72008"/>
          </a:xfrm>
          <a:prstGeom prst="diamond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8" name="Conector de Seta Reta 57"/>
          <p:cNvCxnSpPr/>
          <p:nvPr/>
        </p:nvCxnSpPr>
        <p:spPr>
          <a:xfrm flipV="1">
            <a:off x="5785121" y="1319788"/>
            <a:ext cx="641116" cy="279196"/>
          </a:xfrm>
          <a:prstGeom prst="straightConnector1">
            <a:avLst/>
          </a:prstGeom>
          <a:ln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de Seta Reta 59"/>
          <p:cNvCxnSpPr/>
          <p:nvPr/>
        </p:nvCxnSpPr>
        <p:spPr>
          <a:xfrm flipV="1">
            <a:off x="2847066" y="1312339"/>
            <a:ext cx="2753274" cy="980"/>
          </a:xfrm>
          <a:prstGeom prst="straightConnector1">
            <a:avLst/>
          </a:prstGeom>
          <a:ln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/>
          <p:cNvCxnSpPr/>
          <p:nvPr/>
        </p:nvCxnSpPr>
        <p:spPr>
          <a:xfrm>
            <a:off x="2884138" y="2169427"/>
            <a:ext cx="1101507" cy="93032"/>
          </a:xfrm>
          <a:prstGeom prst="straightConnector1">
            <a:avLst/>
          </a:prstGeom>
          <a:ln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/>
          <p:nvPr/>
        </p:nvCxnSpPr>
        <p:spPr>
          <a:xfrm flipV="1">
            <a:off x="4689732" y="2151537"/>
            <a:ext cx="1012692" cy="106703"/>
          </a:xfrm>
          <a:prstGeom prst="straightConnector1">
            <a:avLst/>
          </a:prstGeom>
          <a:ln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Nuvem 69"/>
          <p:cNvSpPr/>
          <p:nvPr/>
        </p:nvSpPr>
        <p:spPr>
          <a:xfrm>
            <a:off x="179512" y="252528"/>
            <a:ext cx="901831" cy="5706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FF0000"/>
                </a:solidFill>
              </a:rPr>
              <a:t>?</a:t>
            </a:r>
            <a:endParaRPr lang="pt-BR" dirty="0">
              <a:solidFill>
                <a:srgbClr val="FF0000"/>
              </a:solidFill>
            </a:endParaRPr>
          </a:p>
        </p:txBody>
      </p:sp>
      <p:cxnSp>
        <p:nvCxnSpPr>
          <p:cNvPr id="72" name="Conector de Seta Reta 71"/>
          <p:cNvCxnSpPr/>
          <p:nvPr/>
        </p:nvCxnSpPr>
        <p:spPr>
          <a:xfrm flipH="1">
            <a:off x="7223263" y="823178"/>
            <a:ext cx="407346" cy="178866"/>
          </a:xfrm>
          <a:prstGeom prst="straightConnector1">
            <a:avLst/>
          </a:prstGeom>
          <a:ln w="34925"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de Seta Reta 73"/>
          <p:cNvCxnSpPr/>
          <p:nvPr/>
        </p:nvCxnSpPr>
        <p:spPr>
          <a:xfrm flipH="1" flipV="1">
            <a:off x="1088572" y="685646"/>
            <a:ext cx="482047" cy="221239"/>
          </a:xfrm>
          <a:prstGeom prst="straightConnector1">
            <a:avLst/>
          </a:prstGeom>
          <a:ln w="34925">
            <a:solidFill>
              <a:srgbClr val="CC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riângulo 75"/>
          <p:cNvSpPr/>
          <p:nvPr/>
        </p:nvSpPr>
        <p:spPr>
          <a:xfrm>
            <a:off x="2555265" y="4249032"/>
            <a:ext cx="335853" cy="212815"/>
          </a:xfrm>
          <a:prstGeom prst="triangle">
            <a:avLst>
              <a:gd name="adj" fmla="val 943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9" name="Conector em Curva 78"/>
          <p:cNvCxnSpPr/>
          <p:nvPr/>
        </p:nvCxnSpPr>
        <p:spPr>
          <a:xfrm>
            <a:off x="539552" y="4581128"/>
            <a:ext cx="842392" cy="554360"/>
          </a:xfrm>
          <a:prstGeom prst="curvedConnector3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Sol 80"/>
          <p:cNvSpPr/>
          <p:nvPr/>
        </p:nvSpPr>
        <p:spPr>
          <a:xfrm>
            <a:off x="4788024" y="5135488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Lua 81"/>
          <p:cNvSpPr/>
          <p:nvPr/>
        </p:nvSpPr>
        <p:spPr>
          <a:xfrm>
            <a:off x="6816599" y="4241981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78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" grpId="0" animBg="1"/>
      <p:bldP spid="10" grpId="0" animBg="1"/>
      <p:bldP spid="11" grpId="0" animBg="1"/>
      <p:bldP spid="12" grpId="0" animBg="1"/>
      <p:bldP spid="19" grpId="0" animBg="1"/>
      <p:bldP spid="20" grpId="0" animBg="1"/>
      <p:bldP spid="76" grpId="0" animBg="1"/>
      <p:bldP spid="81" grpId="0" animBg="1"/>
      <p:bldP spid="8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acica colom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91" y="0"/>
            <a:ext cx="2525885" cy="366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jjl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467" y="3264092"/>
            <a:ext cx="2736304" cy="360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asurini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9992" y="-1"/>
            <a:ext cx="4589830" cy="693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49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636912"/>
            <a:ext cx="777240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	um debate sobre os conceitos:</a:t>
            </a:r>
          </a:p>
          <a:p>
            <a:endParaRPr lang="pt-BR" dirty="0"/>
          </a:p>
          <a:p>
            <a:pPr marL="1649413" indent="-166688"/>
            <a:r>
              <a:rPr lang="pt-BR" dirty="0" smtClean="0"/>
              <a:t>ARTE</a:t>
            </a:r>
          </a:p>
          <a:p>
            <a:pPr marL="1649413" indent="-166688"/>
            <a:r>
              <a:rPr lang="pt-BR" dirty="0" smtClean="0"/>
              <a:t>REPRESENTAÇÃO</a:t>
            </a:r>
          </a:p>
          <a:p>
            <a:pPr marL="1649413" indent="-166688"/>
            <a:r>
              <a:rPr lang="pt-BR" dirty="0" smtClean="0"/>
              <a:t>MATERIALIDADE</a:t>
            </a:r>
          </a:p>
          <a:p>
            <a:pPr marL="1649413" indent="-166688"/>
            <a:r>
              <a:rPr lang="pt-BR" dirty="0" smtClean="0"/>
              <a:t>AGENCIA</a:t>
            </a:r>
          </a:p>
          <a:p>
            <a:pPr marL="1649413" indent="-166688"/>
            <a:r>
              <a:rPr lang="pt-BR" dirty="0" smtClean="0"/>
              <a:t>ONTOLOGIAS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-108520" y="1268760"/>
            <a:ext cx="9252520" cy="954107"/>
          </a:xfrm>
          <a:prstGeom prst="rect">
            <a:avLst/>
          </a:prstGeom>
          <a:solidFill>
            <a:schemeClr val="accent1">
              <a:lumMod val="50000"/>
              <a:alpha val="62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sz="2800" dirty="0"/>
              <a:t>A CULTURA MATERIAL e a </a:t>
            </a:r>
          </a:p>
          <a:p>
            <a:pPr marL="0" indent="0" algn="ctr">
              <a:buNone/>
            </a:pPr>
            <a:r>
              <a:rPr lang="pt-BR" sz="2800" dirty="0"/>
              <a:t>ARTE DA AMÉRICA INDÍGENA</a:t>
            </a:r>
          </a:p>
        </p:txBody>
      </p:sp>
    </p:spTree>
    <p:extLst>
      <p:ext uri="{BB962C8B-B14F-4D97-AF65-F5344CB8AC3E}">
        <p14:creationId xmlns:p14="http://schemas.microsoft.com/office/powerpoint/2010/main" val="705861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39552" y="1484784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latin typeface="Times New Roman" charset="0"/>
                <a:ea typeface="Times New Roman" charset="0"/>
                <a:cs typeface="Times New Roman" charset="0"/>
              </a:rPr>
              <a:t>De que maneira a chamada virada ontológica na antropologia pode redefinir o que a ontologia moderna e ocidental é na prática e, ainda, oferecer o início de novo pluralismo ontológico? </a:t>
            </a:r>
            <a:endParaRPr lang="pt-BR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pt-BR" sz="2800" b="1" i="1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pt-BR" sz="2800" b="1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pt-BR" sz="2800" b="1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71600" y="4221088"/>
            <a:ext cx="74168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i="1" dirty="0" err="1">
                <a:latin typeface="Times New Roman" charset="0"/>
                <a:ea typeface="Times New Roman" charset="0"/>
                <a:cs typeface="Times New Roman" charset="0"/>
              </a:rPr>
              <a:t>Comparative</a:t>
            </a:r>
            <a:r>
              <a:rPr lang="pt-BR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400" b="1" i="1" dirty="0" err="1">
                <a:latin typeface="Times New Roman" charset="0"/>
                <a:ea typeface="Times New Roman" charset="0"/>
                <a:cs typeface="Times New Roman" charset="0"/>
              </a:rPr>
              <a:t>Metaphysics</a:t>
            </a:r>
            <a:r>
              <a:rPr lang="pt-BR" sz="2400" b="1" i="1" dirty="0">
                <a:latin typeface="Times New Roman" charset="0"/>
                <a:ea typeface="Times New Roman" charset="0"/>
                <a:cs typeface="Times New Roman" charset="0"/>
              </a:rPr>
              <a:t>: </a:t>
            </a:r>
            <a:r>
              <a:rPr lang="pt-BR" sz="2400" b="1" i="1" dirty="0" err="1">
                <a:latin typeface="Times New Roman" charset="0"/>
                <a:ea typeface="Times New Roman" charset="0"/>
                <a:cs typeface="Times New Roman" charset="0"/>
              </a:rPr>
              <a:t>Ontology</a:t>
            </a:r>
            <a:r>
              <a:rPr lang="pt-BR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400" b="1" i="1" dirty="0" err="1">
                <a:latin typeface="Times New Roman" charset="0"/>
                <a:ea typeface="Times New Roman" charset="0"/>
                <a:cs typeface="Times New Roman" charset="0"/>
              </a:rPr>
              <a:t>After</a:t>
            </a:r>
            <a:r>
              <a:rPr lang="pt-BR" sz="24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400" b="1" i="1" dirty="0" err="1">
                <a:latin typeface="Times New Roman" charset="0"/>
                <a:ea typeface="Times New Roman" charset="0"/>
                <a:cs typeface="Times New Roman" charset="0"/>
              </a:rPr>
              <a:t>Anthropology</a:t>
            </a:r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</a:br>
            <a:endParaRPr lang="pt-BR" sz="24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pt-BR" sz="18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Eds.Pierre</a:t>
            </a:r>
            <a:r>
              <a:rPr lang="pt-BR" sz="1800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1800" b="1" i="1" dirty="0" err="1">
                <a:latin typeface="Times New Roman" charset="0"/>
                <a:ea typeface="Times New Roman" charset="0"/>
                <a:cs typeface="Times New Roman" charset="0"/>
              </a:rPr>
              <a:t>Charbonnier</a:t>
            </a:r>
            <a:r>
              <a:rPr lang="pt-BR" sz="1800" b="1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pt-BR" sz="1800" b="1" i="1" dirty="0" err="1">
                <a:latin typeface="Times New Roman" charset="0"/>
                <a:ea typeface="Times New Roman" charset="0"/>
                <a:cs typeface="Times New Roman" charset="0"/>
              </a:rPr>
              <a:t>Gildas</a:t>
            </a:r>
            <a:r>
              <a:rPr lang="pt-BR" sz="1800" b="1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1800" b="1" i="1" dirty="0" err="1">
                <a:latin typeface="Times New Roman" charset="0"/>
                <a:ea typeface="Times New Roman" charset="0"/>
                <a:cs typeface="Times New Roman" charset="0"/>
              </a:rPr>
              <a:t>Salmon</a:t>
            </a:r>
            <a:r>
              <a:rPr lang="pt-BR" sz="1800" b="1" i="1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pt-BR" sz="1800" b="1" i="1" dirty="0" err="1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pt-BR" sz="1800" b="1" i="1" dirty="0">
                <a:latin typeface="Times New Roman" charset="0"/>
                <a:ea typeface="Times New Roman" charset="0"/>
                <a:cs typeface="Times New Roman" charset="0"/>
              </a:rPr>
              <a:t> Peter </a:t>
            </a:r>
            <a:r>
              <a:rPr lang="pt-BR" sz="1800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Skafish</a:t>
            </a:r>
            <a:endParaRPr lang="pt-BR" sz="1800" b="1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pt-BR" b="1" i="1" dirty="0" smtClean="0">
                <a:latin typeface="Times New Roman" charset="0"/>
                <a:ea typeface="Times New Roman" charset="0"/>
                <a:cs typeface="Times New Roman" charset="0"/>
              </a:rPr>
              <a:t>London/New </a:t>
            </a:r>
            <a:r>
              <a:rPr lang="pt-BR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york</a:t>
            </a:r>
            <a:r>
              <a:rPr lang="pt-BR" b="1" i="1" dirty="0" smtClean="0">
                <a:latin typeface="Times New Roman" charset="0"/>
                <a:ea typeface="Times New Roman" charset="0"/>
                <a:cs typeface="Times New Roman" charset="0"/>
              </a:rPr>
              <a:t>: Roman </a:t>
            </a:r>
            <a:r>
              <a:rPr lang="pt-BR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and</a:t>
            </a:r>
            <a:r>
              <a:rPr lang="pt-BR" b="1" i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b="1" i="1" dirty="0" err="1" smtClean="0">
                <a:latin typeface="Times New Roman" charset="0"/>
                <a:ea typeface="Times New Roman" charset="0"/>
                <a:cs typeface="Times New Roman" charset="0"/>
              </a:rPr>
              <a:t>Littlefild</a:t>
            </a:r>
            <a:r>
              <a:rPr lang="pt-BR" b="1" i="1" dirty="0" smtClean="0">
                <a:latin typeface="Times New Roman" charset="0"/>
                <a:ea typeface="Times New Roman" charset="0"/>
                <a:cs typeface="Times New Roman" charset="0"/>
              </a:rPr>
              <a:t> International,2017</a:t>
            </a:r>
            <a:endParaRPr lang="pt-B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2996952"/>
            <a:ext cx="77724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>
                <a:latin typeface="Times New Roman" charset="0"/>
                <a:ea typeface="Times New Roman" charset="0"/>
                <a:cs typeface="Times New Roman" charset="0"/>
              </a:rPr>
              <a:t>A </a:t>
            </a:r>
            <a:r>
              <a:rPr lang="pt-BR" sz="2400" i="1" dirty="0">
                <a:latin typeface="Times New Roman" charset="0"/>
                <a:ea typeface="Times New Roman" charset="0"/>
                <a:cs typeface="Times New Roman" charset="0"/>
              </a:rPr>
              <a:t>virada ontológica</a:t>
            </a:r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400" dirty="0" smtClean="0">
                <a:latin typeface="Times New Roman" charset="0"/>
                <a:ea typeface="Times New Roman" charset="0"/>
                <a:cs typeface="Times New Roman" charset="0"/>
              </a:rPr>
              <a:t>da antropologia propôs uma </a:t>
            </a:r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>mudança de foco nas ciências </a:t>
            </a:r>
            <a:r>
              <a:rPr lang="pt-BR" sz="2400" dirty="0" smtClean="0">
                <a:latin typeface="Times New Roman" charset="0"/>
                <a:ea typeface="Times New Roman" charset="0"/>
                <a:cs typeface="Times New Roman" charset="0"/>
              </a:rPr>
              <a:t>sociais: se antes a ontologia era única (ocidental moderna) e as epistemologias eram variantes, agora as ontologias passam a ser o centro (“a realidade”) e as epistemologias variantes. </a:t>
            </a:r>
            <a:endParaRPr lang="pt-BR" sz="24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764704"/>
            <a:ext cx="9125985" cy="1296144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06450" fontAlgn="auto">
              <a:spcAft>
                <a:spcPts val="0"/>
              </a:spcAft>
            </a:pP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VIRADA ONTOLÓGICA</a:t>
            </a:r>
            <a:endParaRPr lang="pt-BR" sz="2400" cap="non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6450" fontAlgn="auto">
              <a:spcAft>
                <a:spcPts val="0"/>
              </a:spcAft>
            </a:pP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filosofia da ciências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0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87624" y="2780928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Mais </a:t>
            </a:r>
            <a:r>
              <a:rPr lang="pt-BR" sz="2400" dirty="0"/>
              <a:t>do que buscar compreender as distintas </a:t>
            </a:r>
            <a:endParaRPr lang="pt-BR" sz="2400" dirty="0" smtClean="0"/>
          </a:p>
          <a:p>
            <a:r>
              <a:rPr lang="pt-BR" sz="2400" dirty="0" smtClean="0"/>
              <a:t>visões </a:t>
            </a:r>
            <a:r>
              <a:rPr lang="pt-BR" sz="2400" dirty="0"/>
              <a:t>ou representações de mundo, o foco passou a ser a compreensão </a:t>
            </a:r>
            <a:r>
              <a:rPr lang="pt-BR" sz="2400" dirty="0" smtClean="0"/>
              <a:t>da </a:t>
            </a:r>
            <a:r>
              <a:rPr lang="pt-BR" sz="2400" dirty="0" err="1" smtClean="0"/>
              <a:t>co-exitencia</a:t>
            </a:r>
            <a:r>
              <a:rPr lang="pt-BR" sz="2400" dirty="0" smtClean="0"/>
              <a:t> de diferentes </a:t>
            </a:r>
            <a:r>
              <a:rPr lang="pt-BR" sz="2400" dirty="0"/>
              <a:t>mundos </a:t>
            </a:r>
            <a:r>
              <a:rPr lang="pt-BR" sz="2400" dirty="0" smtClean="0"/>
              <a:t>como realidades...</a:t>
            </a:r>
            <a:endParaRPr lang="pt-BR" sz="2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908720"/>
            <a:ext cx="9125985" cy="1296144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06450" fontAlgn="auto">
              <a:spcAft>
                <a:spcPts val="0"/>
              </a:spcAft>
            </a:pP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VIRADA ONTOLÓGICA</a:t>
            </a:r>
            <a:endParaRPr lang="pt-BR" sz="2400" cap="non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6450" fontAlgn="auto">
              <a:spcAft>
                <a:spcPts val="0"/>
              </a:spcAft>
            </a:pP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filosofia da ciências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750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1702597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pt-BR" sz="2400" dirty="0">
              <a:latin typeface="+mn-lt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pt-BR" sz="2400" dirty="0">
              <a:latin typeface="+mn-lt"/>
              <a:ea typeface="Times New Roman" charset="0"/>
              <a:cs typeface="Times New Roman" charset="0"/>
            </a:endParaRPr>
          </a:p>
          <a:p>
            <a:pPr marL="342900" indent="-342900">
              <a:spcAft>
                <a:spcPts val="0"/>
              </a:spcAft>
              <a:buFont typeface="Wingdings" charset="2"/>
              <a:buChar char="Ø"/>
            </a:pPr>
            <a:r>
              <a:rPr lang="pt-BR" sz="2400" dirty="0" smtClean="0">
                <a:latin typeface="+mn-lt"/>
                <a:ea typeface="Times New Roman" charset="0"/>
                <a:cs typeface="Times New Roman" charset="0"/>
              </a:rPr>
              <a:t>constatação </a:t>
            </a:r>
            <a:r>
              <a:rPr lang="pt-BR" sz="2400" dirty="0">
                <a:latin typeface="+mn-lt"/>
                <a:ea typeface="Times New Roman" charset="0"/>
                <a:cs typeface="Times New Roman" charset="0"/>
              </a:rPr>
              <a:t>de que a </a:t>
            </a:r>
            <a:r>
              <a:rPr lang="pt-BR" sz="2400" u="sng" dirty="0">
                <a:latin typeface="+mn-lt"/>
                <a:ea typeface="Times New Roman" charset="0"/>
                <a:cs typeface="Times New Roman" charset="0"/>
              </a:rPr>
              <a:t>dicotomia entre “</a:t>
            </a:r>
            <a:r>
              <a:rPr lang="pt-BR" sz="2400" u="sng" dirty="0" smtClean="0">
                <a:latin typeface="+mn-lt"/>
                <a:ea typeface="Times New Roman" charset="0"/>
                <a:cs typeface="Times New Roman" charset="0"/>
              </a:rPr>
              <a:t>natureza” </a:t>
            </a:r>
            <a:r>
              <a:rPr lang="pt-BR" sz="2400" u="sng" dirty="0">
                <a:latin typeface="+mn-lt"/>
                <a:ea typeface="Times New Roman" charset="0"/>
                <a:cs typeface="Times New Roman" charset="0"/>
              </a:rPr>
              <a:t>e “cultura” foi desafiada e fortemente </a:t>
            </a:r>
            <a:r>
              <a:rPr lang="pt-BR" sz="2400" u="sng" dirty="0" smtClean="0">
                <a:latin typeface="+mn-lt"/>
                <a:ea typeface="Times New Roman" charset="0"/>
                <a:cs typeface="Times New Roman" charset="0"/>
              </a:rPr>
              <a:t>abalada</a:t>
            </a:r>
          </a:p>
          <a:p>
            <a:pPr marL="342900" indent="-342900">
              <a:spcAft>
                <a:spcPts val="0"/>
              </a:spcAft>
              <a:buFont typeface="Wingdings" charset="2"/>
              <a:buChar char="Ø"/>
            </a:pPr>
            <a:endParaRPr lang="pt-BR" sz="2400" dirty="0">
              <a:latin typeface="+mn-lt"/>
              <a:ea typeface="Times New Roman" charset="0"/>
              <a:cs typeface="Times New Roman" charset="0"/>
            </a:endParaRPr>
          </a:p>
          <a:p>
            <a:pPr marL="342900" indent="-342900">
              <a:spcAft>
                <a:spcPts val="0"/>
              </a:spcAft>
              <a:buFont typeface="Wingdings" charset="2"/>
              <a:buChar char="Ø"/>
            </a:pPr>
            <a:r>
              <a:rPr lang="pt-BR" sz="2400" dirty="0" smtClean="0">
                <a:latin typeface="+mn-lt"/>
                <a:ea typeface="Times New Roman" charset="0"/>
                <a:cs typeface="Times New Roman" charset="0"/>
              </a:rPr>
              <a:t>cosmologias </a:t>
            </a:r>
            <a:r>
              <a:rPr lang="pt-BR" sz="2400" dirty="0">
                <a:latin typeface="+mn-lt"/>
                <a:ea typeface="Times New Roman" charset="0"/>
                <a:cs typeface="Times New Roman" charset="0"/>
              </a:rPr>
              <a:t>e </a:t>
            </a:r>
            <a:r>
              <a:rPr lang="pt-BR" sz="2400" dirty="0" err="1">
                <a:latin typeface="+mn-lt"/>
                <a:ea typeface="Times New Roman" charset="0"/>
                <a:cs typeface="Times New Roman" charset="0"/>
              </a:rPr>
              <a:t>socialidades</a:t>
            </a:r>
            <a:r>
              <a:rPr lang="pt-BR" sz="2400" dirty="0">
                <a:latin typeface="+mn-lt"/>
                <a:ea typeface="Times New Roman" charset="0"/>
                <a:cs typeface="Times New Roman" charset="0"/>
              </a:rPr>
              <a:t> que postulam a coexistência entre uma </a:t>
            </a:r>
            <a:r>
              <a:rPr lang="pt-BR" sz="2400" u="sng" dirty="0">
                <a:latin typeface="+mn-lt"/>
                <a:ea typeface="Times New Roman" charset="0"/>
                <a:cs typeface="Times New Roman" charset="0"/>
              </a:rPr>
              <a:t>multiplicidade de “naturezas” e a partilha de uma mesma “cultura” com outras formas de vida</a:t>
            </a:r>
            <a:r>
              <a:rPr lang="pt-BR" sz="2400" dirty="0">
                <a:latin typeface="+mn-lt"/>
                <a:ea typeface="Times New Roman" charset="0"/>
                <a:cs typeface="Times New Roman" charset="0"/>
              </a:rPr>
              <a:t>, </a:t>
            </a:r>
            <a:r>
              <a:rPr lang="pt-BR" sz="2400" u="sng" dirty="0">
                <a:latin typeface="+mn-lt"/>
                <a:ea typeface="Times New Roman" charset="0"/>
                <a:cs typeface="Times New Roman" charset="0"/>
              </a:rPr>
              <a:t>objetos e artefatos, </a:t>
            </a:r>
            <a:endParaRPr lang="pt-BR" sz="2400" u="sng" dirty="0" smtClean="0">
              <a:latin typeface="+mn-lt"/>
              <a:ea typeface="Times New Roman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pt-BR" sz="2400" u="sng" dirty="0"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-1" y="404664"/>
            <a:ext cx="9125985" cy="1296144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06450" fontAlgn="auto">
              <a:spcAft>
                <a:spcPts val="0"/>
              </a:spcAft>
            </a:pP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BRUNO LATOUR</a:t>
            </a:r>
          </a:p>
          <a:p>
            <a:pPr marL="806450" fontAlgn="auto">
              <a:spcAft>
                <a:spcPts val="0"/>
              </a:spcAft>
            </a:pPr>
            <a:r>
              <a:rPr lang="pt-BR" sz="2400" cap="none" dirty="0" smtClean="0">
                <a:latin typeface="Times New Roman" charset="0"/>
                <a:ea typeface="Times New Roman" charset="0"/>
                <a:cs typeface="Times New Roman" charset="0"/>
              </a:rPr>
              <a:t>a proposta da teoria do ator-rede (TAR)</a:t>
            </a:r>
          </a:p>
          <a:p>
            <a:pPr marL="806450" fontAlgn="auto">
              <a:spcAft>
                <a:spcPts val="0"/>
              </a:spcAft>
            </a:pP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10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2644170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2800" dirty="0">
                <a:ea typeface="Times New Roman" charset="0"/>
                <a:cs typeface="Times New Roman" charset="0"/>
              </a:rPr>
              <a:t>a virada ontológica </a:t>
            </a:r>
            <a:r>
              <a:rPr lang="pt-BR" sz="2800" u="sng" dirty="0">
                <a:ea typeface="Times New Roman" charset="0"/>
                <a:cs typeface="Times New Roman" charset="0"/>
              </a:rPr>
              <a:t>na antropologia </a:t>
            </a:r>
            <a:r>
              <a:rPr lang="pt-BR" sz="2800" dirty="0">
                <a:ea typeface="Times New Roman" charset="0"/>
                <a:cs typeface="Times New Roman" charset="0"/>
              </a:rPr>
              <a:t>formula questões essenciais: </a:t>
            </a:r>
          </a:p>
          <a:p>
            <a:pPr>
              <a:spcAft>
                <a:spcPts val="0"/>
              </a:spcAft>
            </a:pPr>
            <a:endParaRPr lang="pt-BR" sz="2800" b="1" dirty="0">
              <a:ea typeface="Times New Roman" charset="0"/>
              <a:cs typeface="Times New Roman" charset="0"/>
            </a:endParaRPr>
          </a:p>
          <a:p>
            <a:pPr marL="403225">
              <a:spcAft>
                <a:spcPts val="0"/>
              </a:spcAft>
            </a:pPr>
            <a:r>
              <a:rPr lang="pt-BR" sz="2800" b="1" dirty="0">
                <a:ea typeface="Times New Roman" charset="0"/>
                <a:cs typeface="Times New Roman" charset="0"/>
              </a:rPr>
              <a:t>o que acontece quando a antropologia social não mais coloca o </a:t>
            </a:r>
            <a:r>
              <a:rPr lang="pt-BR" sz="2800" b="1" dirty="0" err="1">
                <a:ea typeface="Times New Roman" charset="0"/>
                <a:cs typeface="Times New Roman" charset="0"/>
              </a:rPr>
              <a:t>antropos</a:t>
            </a:r>
            <a:r>
              <a:rPr lang="pt-BR" sz="2800" b="1" dirty="0">
                <a:ea typeface="Times New Roman" charset="0"/>
                <a:cs typeface="Times New Roman" charset="0"/>
              </a:rPr>
              <a:t> (o humano) no centro do mundo social?</a:t>
            </a:r>
            <a:endParaRPr lang="pt-BR" sz="2800" b="1" dirty="0">
              <a:ea typeface="Calibri" charset="0"/>
              <a:cs typeface="Times New Roman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0" y="764704"/>
            <a:ext cx="9144000" cy="1296144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06450" fontAlgn="auto">
              <a:spcAft>
                <a:spcPts val="0"/>
              </a:spcAft>
            </a:pP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VIRADAS ONTOLÓGICAS?</a:t>
            </a:r>
            <a:endParaRPr lang="pt-BR" sz="2400" cap="non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6450" fontAlgn="auto">
              <a:spcAft>
                <a:spcPts val="0"/>
              </a:spcAft>
            </a:pP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aproximações e críticas no debate entre </a:t>
            </a:r>
          </a:p>
          <a:p>
            <a:pPr marL="806450" fontAlgn="auto">
              <a:spcAft>
                <a:spcPts val="0"/>
              </a:spcAft>
            </a:pP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a filosofia e a antropologia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99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71600" y="2924944"/>
            <a:ext cx="7344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>A chamada ‘</a:t>
            </a:r>
            <a:r>
              <a:rPr lang="pt-BR" sz="2400" dirty="0" err="1">
                <a:latin typeface="Times New Roman" charset="0"/>
                <a:ea typeface="Times New Roman" charset="0"/>
                <a:cs typeface="Times New Roman" charset="0"/>
              </a:rPr>
              <a:t>crítica</a:t>
            </a:r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> representacional’ foi dirigida principalmente à ideia de que a </a:t>
            </a:r>
            <a:r>
              <a:rPr lang="pt-BR" sz="2400" dirty="0" err="1">
                <a:latin typeface="Times New Roman" charset="0"/>
                <a:ea typeface="Times New Roman" charset="0"/>
                <a:cs typeface="Times New Roman" charset="0"/>
              </a:rPr>
              <a:t>produção</a:t>
            </a:r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> do conhecimento era realizada de forma cumulativa, negligenciando o </a:t>
            </a:r>
            <a:r>
              <a:rPr lang="pt-BR" sz="2400" dirty="0" err="1">
                <a:latin typeface="Times New Roman" charset="0"/>
                <a:ea typeface="Times New Roman" charset="0"/>
                <a:cs typeface="Times New Roman" charset="0"/>
              </a:rPr>
              <a:t>caráter</a:t>
            </a:r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> inerentemente </a:t>
            </a:r>
            <a:r>
              <a:rPr lang="pt-BR" sz="2400" dirty="0" err="1">
                <a:latin typeface="Times New Roman" charset="0"/>
                <a:ea typeface="Times New Roman" charset="0"/>
                <a:cs typeface="Times New Roman" charset="0"/>
              </a:rPr>
              <a:t>político</a:t>
            </a:r>
            <a:r>
              <a:rPr lang="pt-BR" sz="24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pt-BR" sz="2400" dirty="0" smtClean="0">
                <a:latin typeface="Times New Roman" charset="0"/>
                <a:ea typeface="Times New Roman" charset="0"/>
                <a:cs typeface="Times New Roman" charset="0"/>
              </a:rPr>
              <a:t>da construção epistemológica </a:t>
            </a:r>
          </a:p>
          <a:p>
            <a:endParaRPr lang="pt-BR" sz="2400" dirty="0">
              <a:latin typeface="+mj-lt"/>
              <a:ea typeface="Times New Roman" charset="0"/>
              <a:cs typeface="Times New Roman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361090"/>
            <a:ext cx="9144000" cy="1296144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06450" fontAlgn="auto">
              <a:spcAft>
                <a:spcPts val="0"/>
              </a:spcAft>
            </a:pP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Cultura material</a:t>
            </a:r>
            <a:endParaRPr lang="pt-BR" sz="2400" cap="non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6450" fontAlgn="auto">
              <a:spcAft>
                <a:spcPts val="0"/>
              </a:spcAft>
            </a:pP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agência ou representação?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81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9672" y="2348880"/>
            <a:ext cx="63184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ea typeface="Times New Roman" charset="0"/>
                <a:cs typeface="Times New Roman" charset="0"/>
              </a:rPr>
              <a:t>Com a </a:t>
            </a:r>
            <a:r>
              <a:rPr lang="pt-BR" sz="2400" b="1" dirty="0">
                <a:ea typeface="Times New Roman" charset="0"/>
                <a:cs typeface="Times New Roman" charset="0"/>
              </a:rPr>
              <a:t>virada ontológica</a:t>
            </a:r>
            <a:r>
              <a:rPr lang="pt-BR" sz="2400" dirty="0">
                <a:ea typeface="Times New Roman" charset="0"/>
                <a:cs typeface="Times New Roman" charset="0"/>
              </a:rPr>
              <a:t>, .... o </a:t>
            </a:r>
            <a:r>
              <a:rPr lang="pt-BR" sz="2400" dirty="0" err="1">
                <a:ea typeface="Times New Roman" charset="0"/>
                <a:cs typeface="Times New Roman" charset="0"/>
              </a:rPr>
              <a:t>conteúdo</a:t>
            </a:r>
            <a:r>
              <a:rPr lang="pt-BR" sz="2400" dirty="0">
                <a:ea typeface="Times New Roman" charset="0"/>
                <a:cs typeface="Times New Roman" charset="0"/>
              </a:rPr>
              <a:t>, a forma e a finalidade do que foi objeto de estudo passaram a ser encarados como </a:t>
            </a:r>
            <a:r>
              <a:rPr lang="pt-BR" sz="2400" b="1" dirty="0" err="1">
                <a:ea typeface="Times New Roman" charset="0"/>
                <a:cs typeface="Times New Roman" charset="0"/>
              </a:rPr>
              <a:t>questões</a:t>
            </a:r>
            <a:r>
              <a:rPr lang="pt-BR" sz="2400" b="1" dirty="0">
                <a:ea typeface="Times New Roman" charset="0"/>
                <a:cs typeface="Times New Roman" charset="0"/>
              </a:rPr>
              <a:t> a serem tratadas </a:t>
            </a:r>
            <a:r>
              <a:rPr lang="pt-BR" sz="2400" b="1" dirty="0" err="1">
                <a:ea typeface="Times New Roman" charset="0"/>
                <a:cs typeface="Times New Roman" charset="0"/>
              </a:rPr>
              <a:t>não</a:t>
            </a:r>
            <a:r>
              <a:rPr lang="pt-BR" sz="2400" b="1" dirty="0">
                <a:ea typeface="Times New Roman" charset="0"/>
                <a:cs typeface="Times New Roman" charset="0"/>
              </a:rPr>
              <a:t> somente como </a:t>
            </a:r>
            <a:r>
              <a:rPr lang="pt-BR" sz="2400" b="1" dirty="0" err="1">
                <a:ea typeface="Times New Roman" charset="0"/>
                <a:cs typeface="Times New Roman" charset="0"/>
              </a:rPr>
              <a:t>exigências</a:t>
            </a:r>
            <a:r>
              <a:rPr lang="pt-BR" sz="2400" b="1" dirty="0">
                <a:ea typeface="Times New Roman" charset="0"/>
                <a:cs typeface="Times New Roman" charset="0"/>
              </a:rPr>
              <a:t> </a:t>
            </a:r>
            <a:r>
              <a:rPr lang="pt-BR" sz="2400" b="1" dirty="0" err="1">
                <a:ea typeface="Times New Roman" charset="0"/>
                <a:cs typeface="Times New Roman" charset="0"/>
              </a:rPr>
              <a:t>acadêmicas</a:t>
            </a:r>
            <a:r>
              <a:rPr lang="pt-BR" sz="2400" b="1" dirty="0">
                <a:ea typeface="Times New Roman" charset="0"/>
                <a:cs typeface="Times New Roman" charset="0"/>
              </a:rPr>
              <a:t> como </a:t>
            </a:r>
            <a:r>
              <a:rPr lang="pt-BR" sz="2400" b="1" dirty="0" err="1">
                <a:ea typeface="Times New Roman" charset="0"/>
                <a:cs typeface="Times New Roman" charset="0"/>
              </a:rPr>
              <a:t>também</a:t>
            </a:r>
            <a:r>
              <a:rPr lang="pt-BR" sz="2400" b="1" dirty="0">
                <a:ea typeface="Times New Roman" charset="0"/>
                <a:cs typeface="Times New Roman" charset="0"/>
              </a:rPr>
              <a:t> como sociais e </a:t>
            </a:r>
            <a:r>
              <a:rPr lang="pt-BR" sz="2400" b="1" dirty="0" err="1">
                <a:ea typeface="Times New Roman" charset="0"/>
                <a:cs typeface="Times New Roman" charset="0"/>
              </a:rPr>
              <a:t>políticas</a:t>
            </a:r>
            <a:r>
              <a:rPr lang="pt-BR" sz="2400" b="1" dirty="0">
                <a:ea typeface="Times New Roman" charset="0"/>
                <a:cs typeface="Times New Roman" charset="0"/>
              </a:rPr>
              <a:t> mais amplas...</a:t>
            </a:r>
          </a:p>
          <a:p>
            <a:pPr algn="r"/>
            <a:r>
              <a:rPr lang="pt-BR" sz="2400" dirty="0">
                <a:ea typeface="Times New Roman" charset="0"/>
                <a:cs typeface="Times New Roman" charset="0"/>
              </a:rPr>
              <a:t>(MACDONALD 2011)</a:t>
            </a:r>
            <a:endParaRPr lang="pt-BR" sz="2400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0" y="361090"/>
            <a:ext cx="9144000" cy="1296144"/>
          </a:xfrm>
          <a:prstGeom prst="rect">
            <a:avLst/>
          </a:prstGeom>
          <a:solidFill>
            <a:schemeClr val="accent1">
              <a:lumMod val="50000"/>
              <a:alpha val="63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06450" fontAlgn="auto">
              <a:spcAft>
                <a:spcPts val="0"/>
              </a:spcAft>
            </a:pPr>
            <a:r>
              <a:rPr lang="pt-BR" dirty="0" smtClean="0">
                <a:latin typeface="Times New Roman" charset="0"/>
                <a:ea typeface="Times New Roman" charset="0"/>
                <a:cs typeface="Times New Roman" charset="0"/>
              </a:rPr>
              <a:t>Cultura material</a:t>
            </a:r>
            <a:endParaRPr lang="pt-BR" sz="2400" cap="none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806450" fontAlgn="auto">
              <a:spcAft>
                <a:spcPts val="0"/>
              </a:spcAft>
            </a:pPr>
            <a:r>
              <a:rPr lang="pt-BR" cap="none" dirty="0" smtClean="0">
                <a:latin typeface="Times New Roman" charset="0"/>
                <a:ea typeface="Times New Roman" charset="0"/>
                <a:cs typeface="Times New Roman" charset="0"/>
              </a:rPr>
              <a:t>agência ou representação?</a:t>
            </a:r>
            <a:endParaRPr lang="pt-BR" cap="none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44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Indio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679608"/>
            <a:ext cx="4642265" cy="4514869"/>
          </a:xfrm>
          <a:prstGeom prst="rect">
            <a:avLst/>
          </a:prstGeom>
          <a:noFill/>
        </p:spPr>
      </p:pic>
      <p:pic>
        <p:nvPicPr>
          <p:cNvPr id="6" name="Picture 6" descr="Peru 05-07 2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22445"/>
            <a:ext cx="4681537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285852" y="571480"/>
            <a:ext cx="6995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638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pt-BR" sz="2400" dirty="0" smtClean="0">
                <a:latin typeface="Bookman Old Style" pitchFamily="18" charset="0"/>
              </a:rPr>
              <a:t>“Civilizados”               x                “Primitivos”</a:t>
            </a:r>
            <a:endParaRPr lang="pt-BR" sz="24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5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65085" y="4770146"/>
            <a:ext cx="2357067" cy="1098123"/>
          </a:xfrm>
          <a:prstGeom prst="ellipse">
            <a:avLst/>
          </a:prstGeom>
          <a:solidFill>
            <a:schemeClr val="accent1">
              <a:lumMod val="5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772836" y="4940813"/>
            <a:ext cx="2357067" cy="1098123"/>
          </a:xfrm>
          <a:prstGeom prst="ellipse">
            <a:avLst/>
          </a:prstGeom>
          <a:solidFill>
            <a:schemeClr val="accent1">
              <a:lumMod val="5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5724126" y="920623"/>
            <a:ext cx="2357067" cy="1098123"/>
          </a:xfrm>
          <a:prstGeom prst="ellipse">
            <a:avLst/>
          </a:prstGeom>
          <a:solidFill>
            <a:schemeClr val="accent1">
              <a:lumMod val="5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412262" y="908719"/>
            <a:ext cx="2357067" cy="1098123"/>
          </a:xfrm>
          <a:prstGeom prst="ellipse">
            <a:avLst/>
          </a:prstGeom>
          <a:solidFill>
            <a:schemeClr val="accent1">
              <a:lumMod val="5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Oval 4"/>
          <p:cNvSpPr/>
          <p:nvPr/>
        </p:nvSpPr>
        <p:spPr>
          <a:xfrm>
            <a:off x="2709412" y="2578066"/>
            <a:ext cx="3389655" cy="1368152"/>
          </a:xfrm>
          <a:prstGeom prst="ellipse">
            <a:avLst/>
          </a:prstGeom>
          <a:solidFill>
            <a:schemeClr val="accent1">
              <a:lumMod val="5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403516" y="2744337"/>
            <a:ext cx="20014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CULTURA </a:t>
            </a:r>
          </a:p>
          <a:p>
            <a:pPr algn="ctr"/>
            <a:r>
              <a:rPr lang="pt-BR" sz="2800" dirty="0" smtClean="0"/>
              <a:t>MATERIAL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996007" y="1221818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smtClean="0"/>
              <a:t>História</a:t>
            </a:r>
            <a:endParaRPr lang="pt-BR" sz="2400"/>
          </a:p>
        </p:txBody>
      </p:sp>
      <p:sp>
        <p:nvSpPr>
          <p:cNvPr id="7" name="CaixaDeTexto 6"/>
          <p:cNvSpPr txBox="1"/>
          <p:nvPr/>
        </p:nvSpPr>
        <p:spPr>
          <a:xfrm>
            <a:off x="6039101" y="1238851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Antropologia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82645" y="5088374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Arqueologia</a:t>
            </a: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084167" y="5236832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Museologia</a:t>
            </a:r>
            <a:endParaRPr lang="pt-BR" sz="2400" dirty="0"/>
          </a:p>
        </p:txBody>
      </p:sp>
      <p:sp>
        <p:nvSpPr>
          <p:cNvPr id="17" name="Seta para a Esquerda e para a Direita 16"/>
          <p:cNvSpPr/>
          <p:nvPr/>
        </p:nvSpPr>
        <p:spPr>
          <a:xfrm rot="2248772">
            <a:off x="2197171" y="2311549"/>
            <a:ext cx="782166" cy="2172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Esquerda e para a Direita 17"/>
          <p:cNvSpPr/>
          <p:nvPr/>
        </p:nvSpPr>
        <p:spPr>
          <a:xfrm rot="8321616">
            <a:off x="6265708" y="2476577"/>
            <a:ext cx="782166" cy="2172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a Esquerda e para a Direita 18"/>
          <p:cNvSpPr/>
          <p:nvPr/>
        </p:nvSpPr>
        <p:spPr>
          <a:xfrm rot="8254316" flipV="1">
            <a:off x="2069527" y="4164457"/>
            <a:ext cx="782166" cy="2160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Esquerda e para a Direita 19"/>
          <p:cNvSpPr/>
          <p:nvPr/>
        </p:nvSpPr>
        <p:spPr>
          <a:xfrm rot="2248772">
            <a:off x="6057406" y="4300119"/>
            <a:ext cx="782166" cy="21724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Arredondado 20"/>
          <p:cNvSpPr/>
          <p:nvPr/>
        </p:nvSpPr>
        <p:spPr>
          <a:xfrm>
            <a:off x="179512" y="332656"/>
            <a:ext cx="8568952" cy="6336704"/>
          </a:xfrm>
          <a:prstGeom prst="roundRect">
            <a:avLst/>
          </a:prstGeom>
          <a:noFill/>
          <a:ln w="25400">
            <a:solidFill>
              <a:schemeClr val="accent1">
                <a:shade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40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2132856"/>
            <a:ext cx="7200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TimesNewRomanPSMT" charset="0"/>
              </a:rPr>
              <a:t>“Os </a:t>
            </a:r>
            <a:r>
              <a:rPr lang="pt-BR" sz="2400" dirty="0">
                <a:latin typeface="TimesNewRomanPSMT" charset="0"/>
              </a:rPr>
              <a:t>estudos </a:t>
            </a:r>
            <a:r>
              <a:rPr lang="pt-BR" sz="2400" dirty="0" err="1">
                <a:latin typeface="TimesNewRomanPSMT" charset="0"/>
              </a:rPr>
              <a:t>antropológicos</a:t>
            </a:r>
            <a:r>
              <a:rPr lang="pt-BR" sz="2400" dirty="0">
                <a:latin typeface="TimesNewRomanPSMT" charset="0"/>
              </a:rPr>
              <a:t> sobre objetos, aquilo que se convencionou </a:t>
            </a:r>
            <a:r>
              <a:rPr lang="pt-BR" sz="2400" dirty="0" smtClean="0">
                <a:latin typeface="TimesNewRomanPSMT" charset="0"/>
              </a:rPr>
              <a:t>denominar </a:t>
            </a:r>
            <a:r>
              <a:rPr lang="pt-BR" sz="2400" dirty="0">
                <a:latin typeface="TimesNewRomanPSMT" charset="0"/>
              </a:rPr>
              <a:t>de </a:t>
            </a:r>
            <a:r>
              <a:rPr lang="pt-BR" sz="2400" i="1" dirty="0">
                <a:latin typeface="TimesNewRomanPSMT" charset="0"/>
              </a:rPr>
              <a:t>cultura material</a:t>
            </a:r>
            <a:r>
              <a:rPr lang="pt-BR" sz="2400" dirty="0">
                <a:latin typeface="TimesNewRomanPSMT" charset="0"/>
              </a:rPr>
              <a:t>, </a:t>
            </a:r>
            <a:r>
              <a:rPr lang="pt-BR" sz="2400" dirty="0" err="1">
                <a:latin typeface="TimesNewRomanPSMT" charset="0"/>
              </a:rPr>
              <a:t>estão</a:t>
            </a:r>
            <a:r>
              <a:rPr lang="pt-BR" sz="2400" dirty="0">
                <a:latin typeface="TimesNewRomanPSMT" charset="0"/>
              </a:rPr>
              <a:t> presentes desde os </a:t>
            </a:r>
            <a:r>
              <a:rPr lang="pt-BR" sz="2400" dirty="0" err="1">
                <a:latin typeface="TimesNewRomanPSMT" charset="0"/>
              </a:rPr>
              <a:t>inícios</a:t>
            </a:r>
            <a:r>
              <a:rPr lang="pt-BR" sz="2400" dirty="0">
                <a:latin typeface="TimesNewRomanPSMT" charset="0"/>
              </a:rPr>
              <a:t> mais remotos da disciplina. </a:t>
            </a:r>
            <a:endParaRPr lang="pt-BR" sz="2400" dirty="0" smtClean="0">
              <a:latin typeface="TimesNewRomanPSMT" charset="0"/>
            </a:endParaRPr>
          </a:p>
          <a:p>
            <a:endParaRPr lang="pt-BR" sz="2400" dirty="0">
              <a:latin typeface="TimesNewRomanPSMT" charset="0"/>
            </a:endParaRPr>
          </a:p>
          <a:p>
            <a:r>
              <a:rPr lang="pt-BR" sz="2400" dirty="0" smtClean="0">
                <a:latin typeface="TimesNewRomanPSMT" charset="0"/>
              </a:rPr>
              <a:t>Certamente</a:t>
            </a:r>
            <a:r>
              <a:rPr lang="pt-BR" sz="2400" dirty="0">
                <a:latin typeface="TimesNewRomanPSMT" charset="0"/>
              </a:rPr>
              <a:t>, essa </a:t>
            </a:r>
            <a:r>
              <a:rPr lang="pt-BR" sz="2400" dirty="0" err="1">
                <a:latin typeface="TimesNewRomanPSMT" charset="0"/>
              </a:rPr>
              <a:t>denominação</a:t>
            </a:r>
            <a:r>
              <a:rPr lang="pt-BR" sz="2400" dirty="0">
                <a:latin typeface="TimesNewRomanPSMT" charset="0"/>
              </a:rPr>
              <a:t>, cunhada nas origens </a:t>
            </a:r>
            <a:r>
              <a:rPr lang="pt-BR" sz="2400" dirty="0" err="1">
                <a:latin typeface="TimesNewRomanPSMT" charset="0"/>
              </a:rPr>
              <a:t>acadêmicas</a:t>
            </a:r>
            <a:r>
              <a:rPr lang="pt-BR" sz="2400" dirty="0">
                <a:latin typeface="TimesNewRomanPSMT" charset="0"/>
              </a:rPr>
              <a:t> da antropologia, vem passando por uma </a:t>
            </a:r>
            <a:r>
              <a:rPr lang="pt-BR" sz="2400" dirty="0" smtClean="0">
                <a:latin typeface="TimesNewRomanPSMT" charset="0"/>
              </a:rPr>
              <a:t>série </a:t>
            </a:r>
            <a:r>
              <a:rPr lang="pt-BR" sz="2400" dirty="0">
                <a:latin typeface="TimesNewRomanPSMT" charset="0"/>
              </a:rPr>
              <a:t>de </a:t>
            </a:r>
            <a:r>
              <a:rPr lang="pt-BR" sz="2400" dirty="0" err="1">
                <a:latin typeface="TimesNewRomanPSMT" charset="0"/>
              </a:rPr>
              <a:t>reformulações</a:t>
            </a:r>
            <a:r>
              <a:rPr lang="pt-BR" sz="2400" dirty="0">
                <a:latin typeface="TimesNewRomanPSMT" charset="0"/>
              </a:rPr>
              <a:t>, respaldadas por </a:t>
            </a:r>
            <a:r>
              <a:rPr lang="pt-BR" sz="2400" dirty="0" err="1">
                <a:latin typeface="TimesNewRomanPSMT" charset="0"/>
              </a:rPr>
              <a:t>posições</a:t>
            </a:r>
            <a:r>
              <a:rPr lang="pt-BR" sz="2400" dirty="0">
                <a:latin typeface="TimesNewRomanPSMT" charset="0"/>
              </a:rPr>
              <a:t> </a:t>
            </a:r>
            <a:r>
              <a:rPr lang="pt-BR" sz="2400" dirty="0" err="1">
                <a:latin typeface="TimesNewRomanPSMT" charset="0"/>
              </a:rPr>
              <a:t>teóricas</a:t>
            </a:r>
            <a:r>
              <a:rPr lang="pt-BR" sz="2400" dirty="0">
                <a:latin typeface="TimesNewRomanPSMT" charset="0"/>
              </a:rPr>
              <a:t> e materiais </a:t>
            </a:r>
            <a:r>
              <a:rPr lang="pt-BR" sz="2400" dirty="0" err="1">
                <a:latin typeface="TimesNewRomanPSMT" charset="0"/>
              </a:rPr>
              <a:t>etnográficos</a:t>
            </a:r>
            <a:r>
              <a:rPr lang="pt-BR" sz="2400" dirty="0">
                <a:latin typeface="TimesNewRomanPSMT" charset="0"/>
              </a:rPr>
              <a:t> dos mais diferentes pontos </a:t>
            </a:r>
            <a:r>
              <a:rPr lang="pt-BR" sz="2400" dirty="0" err="1" smtClean="0">
                <a:latin typeface="TimesNewRomanPSMT" charset="0"/>
              </a:rPr>
              <a:t>geográficos</a:t>
            </a:r>
            <a:r>
              <a:rPr lang="pt-BR" sz="2400" dirty="0" smtClean="0">
                <a:latin typeface="TimesNewRomanPSMT" charset="0"/>
              </a:rPr>
              <a:t>.” </a:t>
            </a:r>
          </a:p>
          <a:p>
            <a:pPr algn="r"/>
            <a:r>
              <a:rPr lang="pt-BR" sz="2400" dirty="0" smtClean="0">
                <a:latin typeface="TimesNewRomanPSMT" charset="0"/>
              </a:rPr>
              <a:t>(Silva, S. B. 2011)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20688"/>
            <a:ext cx="9144000" cy="954107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	CULTURA MATERIAL  </a:t>
            </a:r>
          </a:p>
          <a:p>
            <a:r>
              <a:rPr lang="pt-BR" sz="2800" dirty="0" smtClean="0"/>
              <a:t>	e o estudo dos objetos...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1988840"/>
            <a:ext cx="77724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dirty="0" smtClean="0"/>
              <a:t>“A antropologia</a:t>
            </a:r>
            <a:r>
              <a:rPr lang="pt-BR" sz="2400" dirty="0"/>
              <a:t>,</a:t>
            </a:r>
            <a:r>
              <a:rPr lang="pt-BR" sz="2400" dirty="0" smtClean="0"/>
              <a:t> desde </a:t>
            </a:r>
            <a:r>
              <a:rPr lang="pt-BR" sz="2400" dirty="0"/>
              <a:t>suas origens como disciplina </a:t>
            </a:r>
            <a:r>
              <a:rPr lang="pt-BR" sz="2400" dirty="0" err="1"/>
              <a:t>acadêmica</a:t>
            </a:r>
            <a:r>
              <a:rPr lang="pt-BR" sz="2400" dirty="0"/>
              <a:t> há pouco mais de </a:t>
            </a:r>
            <a:r>
              <a:rPr lang="pt-BR" sz="2400" dirty="0" smtClean="0"/>
              <a:t>100 </a:t>
            </a:r>
            <a:r>
              <a:rPr lang="pt-BR" sz="2400" dirty="0"/>
              <a:t>anos, teve como pauta de seus estudos as </a:t>
            </a:r>
            <a:r>
              <a:rPr lang="pt-BR" sz="2400" dirty="0" err="1"/>
              <a:t>manifestações</a:t>
            </a:r>
            <a:r>
              <a:rPr lang="pt-BR" sz="2400" dirty="0"/>
              <a:t> </a:t>
            </a:r>
            <a:r>
              <a:rPr lang="pt-BR" sz="2400" dirty="0" err="1"/>
              <a:t>artísticas</a:t>
            </a:r>
            <a:r>
              <a:rPr lang="pt-BR" sz="2400" dirty="0"/>
              <a:t> e materiais dos diversos grupos com os quais entrou em contato</a:t>
            </a:r>
            <a:r>
              <a:rPr lang="pt-BR" sz="2400" dirty="0" smtClean="0"/>
              <a:t>.” 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 smtClean="0"/>
              <a:t>“Os </a:t>
            </a:r>
            <a:r>
              <a:rPr lang="pt-BR" sz="2400" dirty="0"/>
              <a:t>sistemas de objetos e de grafismos, os </a:t>
            </a:r>
            <a:r>
              <a:rPr lang="pt-BR" sz="2400" dirty="0" err="1"/>
              <a:t>padrões</a:t>
            </a:r>
            <a:r>
              <a:rPr lang="pt-BR" sz="2400" dirty="0"/>
              <a:t> </a:t>
            </a:r>
            <a:r>
              <a:rPr lang="pt-BR" sz="2400" dirty="0" err="1"/>
              <a:t>arquitetônicos</a:t>
            </a:r>
            <a:r>
              <a:rPr lang="pt-BR" sz="2400" dirty="0"/>
              <a:t>, as </a:t>
            </a:r>
            <a:r>
              <a:rPr lang="pt-BR" sz="2400" dirty="0" err="1" smtClean="0"/>
              <a:t>indumentárias</a:t>
            </a:r>
            <a:r>
              <a:rPr lang="pt-BR" sz="2400" dirty="0" smtClean="0"/>
              <a:t> </a:t>
            </a:r>
            <a:r>
              <a:rPr lang="pt-BR" sz="2400" dirty="0"/>
              <a:t>e os adornos, sempre despertaram a </a:t>
            </a:r>
            <a:r>
              <a:rPr lang="pt-BR" sz="2400" dirty="0" err="1"/>
              <a:t>atenção</a:t>
            </a:r>
            <a:r>
              <a:rPr lang="pt-BR" sz="2400" dirty="0"/>
              <a:t> de uma </a:t>
            </a:r>
            <a:r>
              <a:rPr lang="pt-BR" sz="2400" dirty="0" err="1"/>
              <a:t>série</a:t>
            </a:r>
            <a:r>
              <a:rPr lang="pt-BR" sz="2400" dirty="0"/>
              <a:t> de profissionais da antropologia, na busca de suas </a:t>
            </a:r>
            <a:r>
              <a:rPr lang="pt-BR" sz="2400" dirty="0" err="1"/>
              <a:t>relações</a:t>
            </a:r>
            <a:r>
              <a:rPr lang="pt-BR" sz="2400" dirty="0"/>
              <a:t> com a cultura e a </a:t>
            </a:r>
            <a:r>
              <a:rPr lang="pt-BR" sz="2400" dirty="0" err="1"/>
              <a:t>organização</a:t>
            </a:r>
            <a:r>
              <a:rPr lang="pt-BR" sz="2400" dirty="0"/>
              <a:t> </a:t>
            </a:r>
            <a:r>
              <a:rPr lang="pt-BR" sz="2400" dirty="0" smtClean="0"/>
              <a:t>social </a:t>
            </a:r>
            <a:r>
              <a:rPr lang="pt-BR" sz="2400" dirty="0" err="1"/>
              <a:t>específica</a:t>
            </a:r>
            <a:r>
              <a:rPr lang="pt-BR" sz="2400" dirty="0"/>
              <a:t> de cada povo, de cada grupo </a:t>
            </a:r>
            <a:r>
              <a:rPr lang="pt-BR" sz="2400" dirty="0" smtClean="0"/>
              <a:t>investigado.”</a:t>
            </a:r>
          </a:p>
          <a:p>
            <a:pPr marL="0" indent="0">
              <a:buNone/>
            </a:pPr>
            <a:r>
              <a:rPr lang="pt-BR" sz="2400" dirty="0">
                <a:latin typeface="TimesNewRomanPSMT" charset="0"/>
              </a:rPr>
              <a:t>	</a:t>
            </a:r>
            <a:r>
              <a:rPr lang="pt-BR" sz="2400" dirty="0" smtClean="0">
                <a:latin typeface="TimesNewRomanPSMT" charset="0"/>
              </a:rPr>
              <a:t>									</a:t>
            </a:r>
            <a:endParaRPr lang="pt-BR" sz="2400" dirty="0" smtClean="0"/>
          </a:p>
          <a:p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0" y="620688"/>
            <a:ext cx="9144000" cy="954107"/>
          </a:xfrm>
          <a:prstGeom prst="rect">
            <a:avLst/>
          </a:prstGeom>
          <a:solidFill>
            <a:schemeClr val="accent1">
              <a:lumMod val="5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	CULTURA MATERIAL  </a:t>
            </a:r>
          </a:p>
          <a:p>
            <a:r>
              <a:rPr lang="pt-BR" sz="2800" dirty="0" smtClean="0"/>
              <a:t>	a antropologia e o estudo as </a:t>
            </a:r>
            <a:r>
              <a:rPr lang="pt-BR" sz="2800" dirty="0" err="1" smtClean="0"/>
              <a:t>manifetações</a:t>
            </a:r>
            <a:r>
              <a:rPr lang="pt-BR" sz="2800" dirty="0" smtClean="0"/>
              <a:t> materiais 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9743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84" y="1988840"/>
            <a:ext cx="6696744" cy="41148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“Os </a:t>
            </a:r>
            <a:r>
              <a:rPr lang="pt-BR" sz="2400" dirty="0"/>
              <a:t>primeiros </a:t>
            </a:r>
            <a:r>
              <a:rPr lang="pt-BR" sz="2400" dirty="0" smtClean="0"/>
              <a:t>momentos </a:t>
            </a:r>
            <a:r>
              <a:rPr lang="pt-BR" sz="2400" dirty="0"/>
              <a:t>dessa </a:t>
            </a:r>
            <a:r>
              <a:rPr lang="pt-BR" sz="2400" dirty="0" err="1"/>
              <a:t>aproximação</a:t>
            </a:r>
            <a:r>
              <a:rPr lang="pt-BR" sz="2400" dirty="0"/>
              <a:t> do “mundo europeu” com os diversos coletivos foram marcados por </a:t>
            </a:r>
            <a:r>
              <a:rPr lang="pt-BR" sz="2400" dirty="0" err="1" smtClean="0"/>
              <a:t>posições</a:t>
            </a:r>
            <a:r>
              <a:rPr lang="pt-BR" sz="2400" dirty="0" smtClean="0"/>
              <a:t> </a:t>
            </a:r>
            <a:r>
              <a:rPr lang="pt-BR" sz="2400" dirty="0"/>
              <a:t>colonialistas, </a:t>
            </a:r>
            <a:r>
              <a:rPr lang="pt-BR" sz="2400" dirty="0" smtClean="0"/>
              <a:t>nas quais </a:t>
            </a:r>
            <a:r>
              <a:rPr lang="pt-BR" sz="2400" dirty="0"/>
              <a:t>a </a:t>
            </a:r>
            <a:r>
              <a:rPr lang="pt-BR" sz="2400" u="sng" dirty="0"/>
              <a:t>busca e a </a:t>
            </a:r>
            <a:r>
              <a:rPr lang="pt-BR" sz="2400" u="sng" dirty="0" err="1"/>
              <a:t>interpretação</a:t>
            </a:r>
            <a:r>
              <a:rPr lang="pt-BR" sz="2400" u="sng" dirty="0"/>
              <a:t> de </a:t>
            </a:r>
            <a:r>
              <a:rPr lang="pt-BR" sz="2400" u="sng" dirty="0" err="1"/>
              <a:t>troféus</a:t>
            </a:r>
            <a:r>
              <a:rPr lang="pt-BR" sz="2400" u="sng" dirty="0"/>
              <a:t> materiais estiveram baseadas em </a:t>
            </a:r>
            <a:r>
              <a:rPr lang="pt-BR" sz="2400" u="sng" dirty="0" err="1"/>
              <a:t>princípios</a:t>
            </a:r>
            <a:r>
              <a:rPr lang="pt-BR" sz="2400" u="sng" dirty="0"/>
              <a:t> evolucionistas que </a:t>
            </a:r>
            <a:r>
              <a:rPr lang="pt-BR" sz="2400" u="sng" dirty="0" smtClean="0"/>
              <a:t>objetivavam </a:t>
            </a:r>
            <a:r>
              <a:rPr lang="pt-BR" sz="2400" u="sng" dirty="0"/>
              <a:t>encaixar a </a:t>
            </a:r>
            <a:r>
              <a:rPr lang="pt-BR" sz="2400" u="sng" dirty="0" err="1"/>
              <a:t>produção</a:t>
            </a:r>
            <a:r>
              <a:rPr lang="pt-BR" sz="2400" u="sng" dirty="0"/>
              <a:t> material desses povos nos </a:t>
            </a:r>
            <a:r>
              <a:rPr lang="pt-BR" sz="2400" u="sng" dirty="0" err="1" smtClean="0"/>
              <a:t>critérios</a:t>
            </a:r>
            <a:r>
              <a:rPr lang="pt-BR" sz="2400" u="sng" dirty="0" smtClean="0"/>
              <a:t> </a:t>
            </a:r>
            <a:r>
              <a:rPr lang="pt-BR" sz="2400" u="sng" dirty="0" err="1"/>
              <a:t>etapistas</a:t>
            </a:r>
            <a:r>
              <a:rPr lang="pt-BR" sz="2400" u="sng" dirty="0"/>
              <a:t> da </a:t>
            </a:r>
            <a:r>
              <a:rPr lang="pt-BR" sz="2400" u="sng" dirty="0" err="1"/>
              <a:t>construção</a:t>
            </a:r>
            <a:r>
              <a:rPr lang="pt-BR" sz="2400" u="sng" dirty="0"/>
              <a:t> da </a:t>
            </a:r>
            <a:r>
              <a:rPr lang="pt-BR" sz="2400" u="sng" dirty="0" err="1"/>
              <a:t>explicação</a:t>
            </a:r>
            <a:r>
              <a:rPr lang="pt-BR" sz="2400" u="sng" dirty="0"/>
              <a:t> das </a:t>
            </a:r>
            <a:r>
              <a:rPr lang="pt-BR" sz="2400" u="sng" dirty="0" err="1"/>
              <a:t>diferenças</a:t>
            </a:r>
            <a:r>
              <a:rPr lang="pt-BR" sz="2400" dirty="0" smtClean="0"/>
              <a:t>.” </a:t>
            </a:r>
            <a:endParaRPr lang="pt-BR" sz="2400" dirty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620688"/>
            <a:ext cx="9144000" cy="954107"/>
          </a:xfrm>
          <a:prstGeom prst="rect">
            <a:avLst/>
          </a:prstGeom>
          <a:solidFill>
            <a:schemeClr val="accent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	CULTURA MATERIAL  </a:t>
            </a:r>
          </a:p>
          <a:p>
            <a:r>
              <a:rPr lang="pt-BR" sz="2800" dirty="0" smtClean="0"/>
              <a:t>	a influência do positivismo e a busca da ”verdade”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17691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24944"/>
            <a:ext cx="6456285" cy="3370684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4664"/>
            <a:ext cx="3454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 bwMode="auto">
          <a:xfrm>
            <a:off x="1108008" y="2085284"/>
            <a:ext cx="4818339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</a:pPr>
            <a:r>
              <a:rPr lang="pt-BR" sz="2000" kern="0" dirty="0" smtClean="0">
                <a:solidFill>
                  <a:schemeClr val="tx1"/>
                </a:solidFill>
              </a:rPr>
              <a:t>ETNOCENTRISMO,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</a:pPr>
            <a:r>
              <a:rPr lang="pt-BR" sz="2000" kern="0" dirty="0" smtClean="0">
                <a:solidFill>
                  <a:schemeClr val="tx1"/>
                </a:solidFill>
              </a:rPr>
              <a:t>RELATIVISMO CULTURAL e os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</a:pPr>
            <a:r>
              <a:rPr lang="pt-BR" sz="2000" kern="0" dirty="0" smtClean="0">
                <a:solidFill>
                  <a:schemeClr val="tx1"/>
                </a:solidFill>
              </a:rPr>
              <a:t>MÚLTIPLOS CONCEITOS DE CULTURA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</a:pPr>
            <a:endParaRPr lang="pt-BR" sz="2000" kern="0" dirty="0" smtClean="0">
              <a:solidFill>
                <a:schemeClr val="tx1"/>
              </a:solidFill>
            </a:endParaRPr>
          </a:p>
          <a:p>
            <a:pPr marL="0" indent="0" algn="r">
              <a:lnSpc>
                <a:spcPct val="100000"/>
              </a:lnSpc>
              <a:spcAft>
                <a:spcPts val="0"/>
              </a:spcAft>
            </a:pPr>
            <a:r>
              <a:rPr lang="pt-BR" sz="2000" kern="0" dirty="0" smtClean="0">
                <a:solidFill>
                  <a:schemeClr val="tx1"/>
                </a:solidFill>
              </a:rPr>
              <a:t> </a:t>
            </a:r>
            <a:endParaRPr lang="pt-BR" sz="2000" kern="0" dirty="0">
              <a:solidFill>
                <a:schemeClr val="tx1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72816"/>
            <a:ext cx="1082823" cy="161134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772816"/>
            <a:ext cx="970351" cy="14986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1" y="3367144"/>
            <a:ext cx="4497098" cy="349085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27" y="3367145"/>
            <a:ext cx="4654474" cy="349085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0" y="609437"/>
            <a:ext cx="9144000" cy="954107"/>
          </a:xfrm>
          <a:prstGeom prst="rect">
            <a:avLst/>
          </a:prstGeom>
          <a:solidFill>
            <a:schemeClr val="accent1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	CULTURA MATERIAL  </a:t>
            </a:r>
          </a:p>
          <a:p>
            <a:r>
              <a:rPr lang="pt-BR" sz="2800" dirty="0" smtClean="0"/>
              <a:t>	a antropologia e o estudo as </a:t>
            </a:r>
            <a:r>
              <a:rPr lang="pt-BR" sz="2800" dirty="0" err="1" smtClean="0"/>
              <a:t>manifetações</a:t>
            </a:r>
            <a:r>
              <a:rPr lang="pt-BR" sz="2800" dirty="0" smtClean="0"/>
              <a:t> materiais ...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6272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78" y="0"/>
            <a:ext cx="5089922" cy="6858000"/>
          </a:xfrm>
          <a:prstGeom prst="rect">
            <a:avLst/>
          </a:prstGeom>
        </p:spPr>
      </p:pic>
      <p:pic>
        <p:nvPicPr>
          <p:cNvPr id="3" name="Picture 26" descr="plum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8" y="572976"/>
            <a:ext cx="4046960" cy="57120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98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Tipo de Madeira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3868</TotalTime>
  <Words>1062</Words>
  <Application>Microsoft Macintosh PowerPoint</Application>
  <PresentationFormat>Apresentação na tela (4:3)</PresentationFormat>
  <Paragraphs>106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Arial Black</vt:lpstr>
      <vt:lpstr>Bookman Old Style</vt:lpstr>
      <vt:lpstr>Calibri</vt:lpstr>
      <vt:lpstr>Rockwell Extra Bold</vt:lpstr>
      <vt:lpstr>Times New Roman</vt:lpstr>
      <vt:lpstr>TimesNewRomanPSMT</vt:lpstr>
      <vt:lpstr>Wingdings</vt:lpstr>
      <vt:lpstr>Arial</vt:lpstr>
      <vt:lpstr>Tipo de Madeira</vt:lpstr>
      <vt:lpstr>CULTURA MATERIAL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Anos 1980   Nova Museologia, Nova História, Arqueologia Pós-Processualistas, Virada(s) Ontológica(s) na Filosofia e Antropologia  </vt:lpstr>
      <vt:lpstr>CULTURA MATERIAL a lógica nativa, as categorias êmicas </vt:lpstr>
      <vt:lpstr>CULTURA MATERIAL a agência dos objetos</vt:lpstr>
      <vt:lpstr>O debate acadêmico: agência ou representação?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REGIÃO ANDINA</dc:title>
  <dc:creator>Marcia Arcuri</dc:creator>
  <cp:lastModifiedBy>Márcia Arcuri</cp:lastModifiedBy>
  <cp:revision>315</cp:revision>
  <dcterms:created xsi:type="dcterms:W3CDTF">2006-10-05T20:58:22Z</dcterms:created>
  <dcterms:modified xsi:type="dcterms:W3CDTF">2018-07-03T20:02:59Z</dcterms:modified>
</cp:coreProperties>
</file>