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63" r:id="rId10"/>
    <p:sldId id="264" r:id="rId11"/>
    <p:sldId id="265" r:id="rId12"/>
    <p:sldId id="282" r:id="rId13"/>
    <p:sldId id="266" r:id="rId14"/>
    <p:sldId id="267" r:id="rId15"/>
    <p:sldId id="268" r:id="rId16"/>
    <p:sldId id="283" r:id="rId17"/>
    <p:sldId id="269" r:id="rId18"/>
    <p:sldId id="270" r:id="rId19"/>
    <p:sldId id="271" r:id="rId20"/>
    <p:sldId id="284" r:id="rId21"/>
    <p:sldId id="272" r:id="rId22"/>
    <p:sldId id="273" r:id="rId23"/>
    <p:sldId id="285" r:id="rId24"/>
    <p:sldId id="274" r:id="rId25"/>
    <p:sldId id="286" r:id="rId26"/>
    <p:sldId id="275" r:id="rId27"/>
    <p:sldId id="276" r:id="rId28"/>
    <p:sldId id="277" r:id="rId29"/>
    <p:sldId id="287" r:id="rId30"/>
    <p:sldId id="278" r:id="rId31"/>
    <p:sldId id="279" r:id="rId32"/>
    <p:sldId id="289" r:id="rId33"/>
    <p:sldId id="280" r:id="rId34"/>
    <p:sldId id="288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7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Book Antiqua" pitchFamily="18" charset="0"/>
              </a:rPr>
              <a:t>O Que é Ciência</a:t>
            </a:r>
            <a:br>
              <a:rPr lang="pt-BR" dirty="0" smtClean="0">
                <a:latin typeface="Book Antiqua" pitchFamily="18" charset="0"/>
              </a:rPr>
            </a:br>
            <a:r>
              <a:rPr lang="pt-BR" dirty="0" smtClean="0">
                <a:latin typeface="Book Antiqua" pitchFamily="18" charset="0"/>
              </a:rPr>
              <a:t>O Método Científico</a:t>
            </a:r>
            <a:endParaRPr lang="pt-BR" dirty="0">
              <a:latin typeface="Book Antiqua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064896" cy="1752600"/>
          </a:xfrm>
        </p:spPr>
        <p:txBody>
          <a:bodyPr>
            <a:normAutofit/>
          </a:bodyPr>
          <a:lstStyle/>
          <a:p>
            <a:r>
              <a:rPr lang="pt-BR" dirty="0">
                <a:latin typeface="Book Antiqua" pitchFamily="18" charset="0"/>
              </a:rPr>
              <a:t>ARANHA, ML; MARTINS, MHP. Filosofando: Introdução à filosofia . São Paulo: Moderna, 1986. Cap. 10 e </a:t>
            </a:r>
            <a:r>
              <a:rPr lang="pt-BR" dirty="0" smtClean="0">
                <a:latin typeface="Book Antiqua" pitchFamily="18" charset="0"/>
              </a:rPr>
              <a:t>14</a:t>
            </a:r>
          </a:p>
          <a:p>
            <a:r>
              <a:rPr lang="pt-BR" dirty="0" smtClean="0">
                <a:latin typeface="Book Antiqua" pitchFamily="18" charset="0"/>
              </a:rPr>
              <a:t>Profa. Rosa </a:t>
            </a:r>
            <a:r>
              <a:rPr lang="pt-BR" dirty="0" err="1" smtClean="0">
                <a:latin typeface="Book Antiqua" pitchFamily="18" charset="0"/>
              </a:rPr>
              <a:t>Coutrim</a:t>
            </a:r>
            <a:endParaRPr lang="pt-B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4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pseudo</a:t>
            </a:r>
            <a:r>
              <a:rPr lang="pt-BR" dirty="0" smtClean="0"/>
              <a:t> neutralidade da ciência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saber científico também não é neutro. Ele está inserido em uma realidade histórica, social e política e, por isso, o cientista tem muita responsabilidade sobre os meios e os fins de sua investigação.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373827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 Científico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termo método vem de Meta “ao longo de” e </a:t>
            </a:r>
            <a:r>
              <a:rPr lang="pt-BR" sz="2800" dirty="0" err="1"/>
              <a:t>hodós</a:t>
            </a:r>
            <a:r>
              <a:rPr lang="pt-BR" sz="2800" dirty="0"/>
              <a:t>, “via, caminho”. É, portanto, a ordem que seguimos na investigação da verdade.</a:t>
            </a:r>
          </a:p>
          <a:p>
            <a:r>
              <a:rPr lang="pt-BR" sz="2800" dirty="0"/>
              <a:t>O método consiste em antecipações mentais que nos dirigem para a execução de uma ação. Estas antecipações são formas de racionalização da ação a fim de se adequar os meios aos fins. </a:t>
            </a:r>
          </a:p>
        </p:txBody>
      </p:sp>
    </p:spTree>
    <p:extLst>
      <p:ext uri="{BB962C8B-B14F-4D97-AF65-F5344CB8AC3E}">
        <p14:creationId xmlns:p14="http://schemas.microsoft.com/office/powerpoint/2010/main" xmlns="" val="336249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Nem sempre estes processos são muito claros porque no dia a dia não pensamos neles, a não ser em situações em que as formas de ação não sejam mais adequadas para determinadas situações.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Filosofia e 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filosofia se preocupou com o método desde a antiguidade, porém somente na modernidade este assumiu prioridade. Até então, os filósofos preocupavam-se mais com o </a:t>
            </a:r>
            <a:r>
              <a:rPr lang="pt-BR" u="sng" dirty="0"/>
              <a:t>ser</a:t>
            </a:r>
            <a:r>
              <a:rPr lang="pt-BR" dirty="0"/>
              <a:t>, com a idade Moderna passou-se a preocupar-se mais com o </a:t>
            </a:r>
            <a:r>
              <a:rPr lang="pt-BR" u="sng" dirty="0"/>
              <a:t>conhecer</a:t>
            </a:r>
            <a:r>
              <a:rPr lang="pt-BR" dirty="0"/>
              <a:t>. Foi a partir de então que começaram a surgir temas relacionados a epistemologia (critica da ciência e do conhecimento). </a:t>
            </a:r>
          </a:p>
        </p:txBody>
      </p:sp>
    </p:spTree>
    <p:extLst>
      <p:ext uri="{BB962C8B-B14F-4D97-AF65-F5344CB8AC3E}">
        <p14:creationId xmlns:p14="http://schemas.microsoft.com/office/powerpoint/2010/main" xmlns="" val="887881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Ciência em busca de seu caminho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/>
              <a:t>Decartes</a:t>
            </a:r>
            <a:r>
              <a:rPr lang="pt-BR" sz="2800" dirty="0"/>
              <a:t> (séc. XVII) foi um marco no pensamento filosófico e social porque com ele passou-se a seguir um método para o reconhecimento do indivíduo como ser pensante e, a partir disso, interpreta-se o ser humano como o sujeito do conhecimento. Foi uma revolução para o método filosófico. A ciência separa-se da filosofia, e parte em busca de seu próprio caminho (método).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427124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Surgimento das ciências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Gradualmente cada ciência foi delimitando seu campo de conhecimento, e, consequentemente, seus métodos,  iniciando com a física (pois unia a matemática com a experimentação).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94331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Diversos filósofos tentaram classificar as ciências, mas hoje conhecemos a divisão em grandes grupos: Ciências Formais (matemática e lógica),  as ciências da natureza (física, química, biologia, geologia, geografia física, meteorologia,...) e as  ciências humanas (psicologia, sociologia, economia, história, geografia humana, linguística, ...).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método experimental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método experimental compreende experimentos, e, por isso, alia embasamento teórico com </a:t>
            </a:r>
            <a:r>
              <a:rPr lang="pt-BR" dirty="0" err="1"/>
              <a:t>conheciemento</a:t>
            </a:r>
            <a:r>
              <a:rPr lang="pt-BR" dirty="0"/>
              <a:t> prático. Dessa forma, a relação entre observação ---- reflexão é constante. A observação científica é rigorosa, metódica e precisa. É, segundo critérios, orientada para determinado objeto e sua explicação. Nem sempre os sentidos são suficientes, e, em muitos casos, são necessários instrumentos como o microscópio, o telescópio, a balança, o termômetro, entre outros.</a:t>
            </a:r>
          </a:p>
          <a:p>
            <a:r>
              <a:rPr lang="pt-BR" dirty="0"/>
              <a:t>O olhar do cientista é seletivo e direcionado e o que ele vê apresenta um significado mais ou menos lógico para ele, e não para os leigos.</a:t>
            </a:r>
          </a:p>
        </p:txBody>
      </p:sp>
    </p:spTree>
    <p:extLst>
      <p:ext uri="{BB962C8B-B14F-4D97-AF65-F5344CB8AC3E}">
        <p14:creationId xmlns:p14="http://schemas.microsoft.com/office/powerpoint/2010/main" xmlns="" val="3097410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Hipótese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Vem </a:t>
            </a:r>
            <a:r>
              <a:rPr lang="pt-BR" sz="2800" dirty="0"/>
              <a:t>da palavra </a:t>
            </a:r>
            <a:r>
              <a:rPr lang="pt-BR" sz="2800" dirty="0" err="1"/>
              <a:t>Hypó</a:t>
            </a:r>
            <a:r>
              <a:rPr lang="pt-BR" sz="2800" dirty="0"/>
              <a:t>, “debaixo de, sob” e </a:t>
            </a:r>
            <a:r>
              <a:rPr lang="pt-BR" sz="2800" dirty="0" err="1"/>
              <a:t>thésis</a:t>
            </a:r>
            <a:r>
              <a:rPr lang="pt-BR" sz="2800" dirty="0"/>
              <a:t> “proposição”. Assim, hipótese é o que está sob a tese, o que está suposto. Dessa forma, é uma explicação provisória para o fenômeno que deverá ser confirmada com a pesquisa. </a:t>
            </a:r>
          </a:p>
        </p:txBody>
      </p:sp>
    </p:spTree>
    <p:extLst>
      <p:ext uri="{BB962C8B-B14F-4D97-AF65-F5344CB8AC3E}">
        <p14:creationId xmlns:p14="http://schemas.microsoft.com/office/powerpoint/2010/main" xmlns="" val="2045483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Ela não surge ao acaso, mas depois de estudos prévios sobre o fenômeno. Por isso, mesmo que tenha um caráter </a:t>
            </a:r>
            <a:r>
              <a:rPr lang="pt-BR" sz="2800" dirty="0" err="1" smtClean="0"/>
              <a:t>expontâneo</a:t>
            </a:r>
            <a:r>
              <a:rPr lang="pt-BR" sz="2800" dirty="0" smtClean="0"/>
              <a:t>, a hipótese só é possível depois de uma observação minuciosa do fenômeno. Ler fim p.152.</a:t>
            </a:r>
          </a:p>
          <a:p>
            <a:r>
              <a:rPr lang="pt-BR" sz="2800" dirty="0" smtClean="0"/>
              <a:t>Ela </a:t>
            </a:r>
            <a:r>
              <a:rPr lang="pt-BR" sz="2800" dirty="0"/>
              <a:t>pode surgir da </a:t>
            </a:r>
            <a:r>
              <a:rPr lang="pt-BR" sz="2800" u="sng" dirty="0"/>
              <a:t>indução: </a:t>
            </a:r>
            <a:r>
              <a:rPr lang="pt-BR" sz="2800" dirty="0"/>
              <a:t>Generalização de casos diferentes e particulares (particular para o geral)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2596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Conhecimento espontâneo ou senso comum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N</a:t>
            </a:r>
            <a:r>
              <a:rPr lang="pt-BR" sz="2800" dirty="0" smtClean="0"/>
              <a:t>asce </a:t>
            </a:r>
            <a:r>
              <a:rPr lang="pt-BR" sz="2800" dirty="0"/>
              <a:t>da necessidade do ser humano resolver seus problemas cotidianos. Ele é assistemático e o método varia de pessoa para pessoa. É o conhecimento empírico porque baseia-se na experiência e sem planejamento rigoroso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/>
              <a:t>Ele também é fragmentário porque não estabelece relações entre as coisas e os resultados das ações. Além disso, todo este conhecimento está cheio de preconceitos e estereótipos.</a:t>
            </a:r>
          </a:p>
        </p:txBody>
      </p:sp>
    </p:spTree>
    <p:extLst>
      <p:ext uri="{BB962C8B-B14F-4D97-AF65-F5344CB8AC3E}">
        <p14:creationId xmlns:p14="http://schemas.microsoft.com/office/powerpoint/2010/main" xmlns="" val="2701525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Raciocínio </a:t>
            </a:r>
            <a:r>
              <a:rPr lang="pt-BR" u="sng" dirty="0" smtClean="0"/>
              <a:t>hipotético-dedutivo</a:t>
            </a:r>
            <a:r>
              <a:rPr lang="pt-BR" dirty="0" smtClean="0"/>
              <a:t>: É aplicada a um caso particular com base em outros do mesmo tipo (geral para particular)</a:t>
            </a:r>
          </a:p>
          <a:p>
            <a:r>
              <a:rPr lang="pt-BR" dirty="0" smtClean="0"/>
              <a:t>Analogia: Surge por comparações e relações de semelhança.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Experimentação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é o momento em que a hipótese será testada para ver se consegue explicar o fenômeno. Se a experimentação não confirmar a hipótese, cria-se novas hipóteses.</a:t>
            </a:r>
          </a:p>
          <a:p>
            <a:r>
              <a:rPr lang="pt-BR" dirty="0"/>
              <a:t>Generalização: Todo conhecimento científico pretende ser possível de generalização, isto é, os elementos que apresentarem as mesmas características , se tratados com o mesmo método devem apresentar os mesmos resultados.</a:t>
            </a:r>
          </a:p>
          <a:p>
            <a:r>
              <a:rPr lang="pt-BR" dirty="0"/>
              <a:t>A experimentação é, portanto, uma observação provocada para que haja a comprovação da hipótese. Conforme dizia </a:t>
            </a:r>
            <a:r>
              <a:rPr lang="pt-BR" dirty="0" err="1"/>
              <a:t>Cuvier</a:t>
            </a:r>
            <a:r>
              <a:rPr lang="pt-BR" dirty="0"/>
              <a:t>, zoólogo do século retrasado: o observador escuta a natureza, o experimentador a interroga e a força a se desvendar”.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88647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24264"/>
          </a:xfrm>
        </p:spPr>
        <p:txBody>
          <a:bodyPr>
            <a:noAutofit/>
          </a:bodyPr>
          <a:lstStyle/>
          <a:p>
            <a:r>
              <a:rPr lang="pt-BR" sz="2600" dirty="0"/>
              <a:t>As ciências biológicas e da natureza utilizam-se da experimentação com bastante </a:t>
            </a:r>
            <a:r>
              <a:rPr lang="pt-BR" sz="2600" dirty="0" err="1"/>
              <a:t>freqüência</a:t>
            </a:r>
            <a:r>
              <a:rPr lang="pt-BR" sz="2600" dirty="0"/>
              <a:t>, como é o caso de Pasteur, que testou suas hipóteses injetando as bactérias da doença em ovelhas para testar a hipótese da vacina.</a:t>
            </a:r>
          </a:p>
          <a:p>
            <a:r>
              <a:rPr lang="pt-BR" sz="2600" dirty="0"/>
              <a:t>A experimentação torna possível a repetição dos fenômenos, variar as condições da experiência e simplificar os fenômenos. </a:t>
            </a:r>
          </a:p>
        </p:txBody>
      </p:sp>
    </p:spTree>
    <p:extLst>
      <p:ext uri="{BB962C8B-B14F-4D97-AF65-F5344CB8AC3E}">
        <p14:creationId xmlns:p14="http://schemas.microsoft.com/office/powerpoint/2010/main" xmlns="" val="418741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Existem casos em que a experimentação se faz inviável, como é o caso das ciências humanas e das experiências que demoram muito tempo para apresentar resultados concretos (T. da Evolução de Darwin). Se os dados da experimentação não confirmarem as hipóteses, estas devem ser modificadas.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Generalização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064224"/>
          </a:xfrm>
        </p:spPr>
        <p:txBody>
          <a:bodyPr>
            <a:noAutofit/>
          </a:bodyPr>
          <a:lstStyle/>
          <a:p>
            <a:r>
              <a:rPr lang="pt-BR" dirty="0" smtClean="0"/>
              <a:t>A </a:t>
            </a:r>
            <a:r>
              <a:rPr lang="pt-BR" dirty="0"/>
              <a:t>generalização é uma proposta da ciência. As análises dos fenômenos levam a formulação das leis, que são enunciados que descrevem regularidades ou normas. Quando os resultados se repetem, tornando-se constantes, isso permite anunciar uma lei. Ex Sempre que a temperatura de um gás aumentar, se a pressão for mantida, o volume aumentará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05668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leis teóricas ou teorias são mais gerais e abrangentes e reúnem as diversas leis particulares (generalizações empíricas) sob uma perspectiva mais ampla. Estas são as Teorias. A primeira grande teoria foi a de Newton sobre a gravitação universal que engloba as leis de Kepler e Galileu. Assim, a teoria engloba várias leis e tem um sentido mais amplo de descoberta. Existem teorias mais ou menos abrangentes.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As teorias não são um reflexo do real e as teorias não são os únicos saberes sobre determinado assunto. A ciência tem muitas contradições e embates internos. Por isso, o conhecimento científico não é linear ou harmônico.</a:t>
            </a:r>
          </a:p>
          <a:p>
            <a:r>
              <a:rPr lang="pt-BR" sz="2800" dirty="0"/>
              <a:t>Os modelos criados pelos cientistas para explicar os fenômenos que não podem ser vistos nem com a tecnologia, são hipotéticos, isto é, não são cópias do real, mas sim uma construção mental com o objetivo de compreender o objeto de estudo.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574527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Ciência: conhecer para controlar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Após a descoberta do método científico (</a:t>
            </a:r>
            <a:r>
              <a:rPr lang="pt-BR" sz="2800" dirty="0" err="1"/>
              <a:t>séac</a:t>
            </a:r>
            <a:r>
              <a:rPr lang="pt-BR" sz="2800" dirty="0"/>
              <a:t> XVII), aumentou a confiança na possibilidade do homem conhecer e controlar a natureza, porém, a filosofia permanece ainda como referência ao conhecimento de modo geral.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3633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Ciências Humanas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064224"/>
          </a:xfrm>
        </p:spPr>
        <p:txBody>
          <a:bodyPr>
            <a:noAutofit/>
          </a:bodyPr>
          <a:lstStyle/>
          <a:p>
            <a:r>
              <a:rPr lang="pt-BR" sz="2600" dirty="0"/>
              <a:t>Foi negado o caráter de cientificidade ‘as ciências humanas por vários séculos por estas possuírem métodos distintos das demais ciências. A primeira C.H. que surgiu foi a economia (Adam Smith, Malthus) que servia até os </a:t>
            </a:r>
            <a:r>
              <a:rPr lang="pt-BR" sz="2600" dirty="0" err="1"/>
              <a:t>séc</a:t>
            </a:r>
            <a:r>
              <a:rPr lang="pt-BR" sz="2600" dirty="0"/>
              <a:t> XVII como mercantilista (relações de troca). No séc. XIX Marx revolucionou a economia incorporando elementos de outras ciências.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xmlns="" val="1763437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sociologia surgiu com Comte no </a:t>
            </a:r>
            <a:r>
              <a:rPr lang="pt-BR" dirty="0" err="1" smtClean="0"/>
              <a:t>séc</a:t>
            </a:r>
            <a:r>
              <a:rPr lang="pt-BR" dirty="0" smtClean="0"/>
              <a:t> XIX e tinha como objetivo estudar os fatos sociais (costumes, instituições, crenças coletivas...). </a:t>
            </a:r>
            <a:r>
              <a:rPr lang="pt-BR" dirty="0" err="1" smtClean="0"/>
              <a:t>Durkheim</a:t>
            </a:r>
            <a:r>
              <a:rPr lang="pt-BR" dirty="0" smtClean="0"/>
              <a:t> tentou fazer da sociologia uma disciplina objetiva e Weber contribuiu para a compreensão do método nas ciências humanas.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Conhecimento científico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surgiu a apenas 300 anos (</a:t>
            </a:r>
            <a:r>
              <a:rPr lang="pt-BR" sz="2800" dirty="0" err="1"/>
              <a:t>séc</a:t>
            </a:r>
            <a:r>
              <a:rPr lang="pt-BR" sz="2800" dirty="0"/>
              <a:t> XVII) (Idade Moderna) com </a:t>
            </a:r>
            <a:r>
              <a:rPr lang="pt-BR" sz="2800" dirty="0" err="1"/>
              <a:t>Galileo</a:t>
            </a:r>
            <a:r>
              <a:rPr lang="pt-BR" sz="2800" dirty="0"/>
              <a:t>. Certamente havia já na Grécia antiga os pesquisadores que buscavam formas adequados para atingir ao conhecimento mais objetivo possível, contudo, este conhecimento ainda estava vinculado à filosofia. Sócrates e Platão são exemplos de filósofos preocupados com os campos do pensamento (</a:t>
            </a:r>
            <a:r>
              <a:rPr lang="pt-BR" sz="2800" dirty="0" err="1"/>
              <a:t>episteme</a:t>
            </a:r>
            <a:r>
              <a:rPr lang="pt-BR" sz="2800" dirty="0"/>
              <a:t>= ciência).</a:t>
            </a:r>
          </a:p>
        </p:txBody>
      </p:sp>
    </p:spTree>
    <p:extLst>
      <p:ext uri="{BB962C8B-B14F-4D97-AF65-F5344CB8AC3E}">
        <p14:creationId xmlns:p14="http://schemas.microsoft.com/office/powerpoint/2010/main" xmlns="" val="3249204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 </a:t>
            </a:r>
            <a:r>
              <a:rPr lang="pt-BR" dirty="0" err="1"/>
              <a:t>séc</a:t>
            </a:r>
            <a:r>
              <a:rPr lang="pt-BR" dirty="0"/>
              <a:t> XX as teorias anteriores são postas em cheque e novas abordagens como a física não Newtoniana (princípio da incerteza) surgem. E os conhecimentos com base no racionalismo encontram oposição no irracionalismo.</a:t>
            </a:r>
          </a:p>
          <a:p>
            <a:r>
              <a:rPr lang="pt-BR" dirty="0"/>
              <a:t>Assim, sem condições empíricas de </a:t>
            </a:r>
            <a:r>
              <a:rPr lang="pt-BR" dirty="0" err="1"/>
              <a:t>veraficabilidade</a:t>
            </a:r>
            <a:r>
              <a:rPr lang="pt-BR" dirty="0"/>
              <a:t>, a filosofia é excluída do domínio científico.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55531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crítica ao modelo positivista de ciência</a:t>
            </a:r>
            <a:br>
              <a:rPr lang="pt-BR" dirty="0" smtClean="0"/>
            </a:br>
            <a:r>
              <a:rPr lang="pt-BR" dirty="0" smtClean="0"/>
              <a:t>Popper, </a:t>
            </a:r>
            <a:r>
              <a:rPr lang="pt-BR" dirty="0" err="1" smtClean="0"/>
              <a:t>Khun</a:t>
            </a:r>
            <a:r>
              <a:rPr lang="pt-BR" dirty="0" smtClean="0"/>
              <a:t> e </a:t>
            </a:r>
            <a:r>
              <a:rPr lang="pt-BR" dirty="0" err="1" smtClean="0"/>
              <a:t>Feirabend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r>
              <a:rPr lang="pt-BR" sz="2800" dirty="0"/>
              <a:t>Popper (1902) foi um grande pensador que fez críticas ao Círculo de Viena. Para ele, o cientista deve estar mais preocupado com aqueles que refutam sua teoria do que com a justificação de seus resultados. </a:t>
            </a:r>
          </a:p>
        </p:txBody>
      </p:sp>
    </p:spTree>
    <p:extLst>
      <p:ext uri="{BB962C8B-B14F-4D97-AF65-F5344CB8AC3E}">
        <p14:creationId xmlns:p14="http://schemas.microsoft.com/office/powerpoint/2010/main" xmlns="" val="689193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Popper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Segundo Popper, </a:t>
            </a:r>
            <a:r>
              <a:rPr lang="pt-BR" dirty="0" smtClean="0"/>
              <a:t>a teoria é válida se ela resistiu a todos os testes de </a:t>
            </a:r>
            <a:r>
              <a:rPr lang="pt-BR" dirty="0" err="1" smtClean="0"/>
              <a:t>refutabilidade</a:t>
            </a:r>
            <a:r>
              <a:rPr lang="pt-BR" dirty="0" smtClean="0"/>
              <a:t> (ex de não ciência Marxismo, </a:t>
            </a:r>
            <a:r>
              <a:rPr lang="pt-BR" dirty="0" smtClean="0"/>
              <a:t>psicanálise porque </a:t>
            </a:r>
            <a:r>
              <a:rPr lang="pt-BR" dirty="0" smtClean="0"/>
              <a:t>não dão espaço para a </a:t>
            </a:r>
            <a:r>
              <a:rPr lang="pt-BR" dirty="0" err="1" smtClean="0"/>
              <a:t>refutabilidade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Para o autor, se a hipótese surgiu de projeções mentais ou de observação é indiferente. O que importa é sua força diante das inúmeras tentativas para derrubá-la.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Khun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80248"/>
          </a:xfrm>
        </p:spPr>
        <p:txBody>
          <a:bodyPr>
            <a:noAutofit/>
          </a:bodyPr>
          <a:lstStyle/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Contradiz </a:t>
            </a:r>
            <a:r>
              <a:rPr lang="pt-BR" sz="2800" dirty="0"/>
              <a:t>Popper a o afirmar que a ciência não avança pela refutação, mas quando um paradigma não resolve mais determinado problema. Quando há uma crise é porque determinado paradigma deixou de explicar o problema (revoluções cientificas).</a:t>
            </a:r>
          </a:p>
          <a:p>
            <a:r>
              <a:rPr lang="pt-B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000876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Feyrebend</a:t>
            </a:r>
            <a:r>
              <a:rPr lang="pt-BR" dirty="0" smtClean="0"/>
              <a:t> (1924)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tTentou</a:t>
            </a:r>
            <a:r>
              <a:rPr lang="pt-BR" dirty="0" smtClean="0"/>
              <a:t> </a:t>
            </a:r>
            <a:r>
              <a:rPr lang="pt-BR" dirty="0" smtClean="0"/>
              <a:t>aliar as duas posturas, alegando que o método não deve ser o único e a criatividade ocorre quando barreiras são quebradas. Para ele, a forma de exposição dos resultados também é importante para o convencimento dos demais pesquisadores.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“A ciência moderna surge com a determinação de um </a:t>
            </a:r>
            <a:r>
              <a:rPr lang="pt-BR" sz="2800" i="1" dirty="0"/>
              <a:t>objeto</a:t>
            </a:r>
            <a:r>
              <a:rPr lang="pt-BR" sz="2800" dirty="0"/>
              <a:t> específico de investigação e com o </a:t>
            </a:r>
            <a:r>
              <a:rPr lang="pt-BR" sz="2800" i="1" dirty="0"/>
              <a:t>método</a:t>
            </a:r>
            <a:r>
              <a:rPr lang="pt-BR" sz="2800" dirty="0"/>
              <a:t> pelo qual se fará o controle deste conhecimento.” P119 Cada ciência tem seu campo delimitado de conhecimento e pesquisa.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27102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cientista busca as </a:t>
            </a:r>
            <a:r>
              <a:rPr lang="pt-BR" u="sng" dirty="0"/>
              <a:t>regularidades</a:t>
            </a:r>
            <a:r>
              <a:rPr lang="pt-BR" dirty="0"/>
              <a:t> que existem em determinados fatos e, por isso, é uma característica da ciência ser geral (buscar a generalização). Quando ocorrem as grandes generalizações, são criadas as </a:t>
            </a:r>
            <a:r>
              <a:rPr lang="pt-BR" i="1" dirty="0"/>
              <a:t>leis</a:t>
            </a:r>
            <a:r>
              <a:rPr lang="pt-BR" dirty="0"/>
              <a:t>. Estas leis são específicas para cada ciência (ex. de leis p.120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9823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cientista sempre procura e analisa algo que vai além das aparências e a ciência busca a </a:t>
            </a:r>
            <a:r>
              <a:rPr lang="pt-BR" u="sng" dirty="0" smtClean="0"/>
              <a:t>objetividade</a:t>
            </a:r>
            <a:r>
              <a:rPr lang="pt-BR" dirty="0" smtClean="0"/>
              <a:t>. O cientista deve buscar se separar da emoção, de seus conceitos e pré conceitos quando faz uma investigação. Por isso, deve sempre buscar ser impessoal, na medida do possível. </a:t>
            </a:r>
          </a:p>
        </p:txBody>
      </p:sp>
    </p:spTree>
    <p:extLst>
      <p:ext uri="{BB962C8B-B14F-4D97-AF65-F5344CB8AC3E}">
        <p14:creationId xmlns:p14="http://schemas.microsoft.com/office/powerpoint/2010/main" xmlns="" val="180417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Sua linguagem deve ser rigorosa, para que a objetividade e a precisão do conhecimento sejam expressas sem </a:t>
            </a:r>
            <a:r>
              <a:rPr lang="pt-BR" dirty="0" err="1" smtClean="0"/>
              <a:t>ambigüidades</a:t>
            </a:r>
            <a:r>
              <a:rPr lang="pt-BR" dirty="0" smtClean="0"/>
              <a:t>. A matemática é largamente utilizada para transformar qualidades em quantidades e com o avanço das tecnologias, as medidas e observações estão cada vez mais precisas.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Ciência é Neutra?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No caso das ciências humanas, nem sempre a estatística consegue transformar a linguagem em matemática. Uma coisa, no entanto, é comum a todas as ciências que é a  fundamentação na observação e na experimentação (embora muitas pesquisas sejam puramente teóricas).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8009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Ciência tem uma explicação única para os fenômenos?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800" dirty="0" smtClean="0"/>
          </a:p>
          <a:p>
            <a:r>
              <a:rPr lang="pt-BR" sz="2800" dirty="0" smtClean="0"/>
              <a:t>A </a:t>
            </a:r>
            <a:r>
              <a:rPr lang="pt-BR" sz="2800" dirty="0"/>
              <a:t>ciência também não se constitui em única explicação para o que ocorre na sociedade e na natureza. As teorias se chocam e se contradizem, permanecendo como explicação até o momento em que outra chegue para substituí-la. A interpretação, embora seja característica forte nas ciências humanas, também está presente entre as ciências exatas e biológicas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22301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</TotalTime>
  <Words>1974</Words>
  <Application>Microsoft Office PowerPoint</Application>
  <PresentationFormat>Apresentação na tela (4:3)</PresentationFormat>
  <Paragraphs>73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Brilho</vt:lpstr>
      <vt:lpstr>O Que é Ciência O Método Científico</vt:lpstr>
      <vt:lpstr>O Conhecimento espontâneo ou senso comum </vt:lpstr>
      <vt:lpstr>O Conhecimento científico </vt:lpstr>
      <vt:lpstr>Slide 4</vt:lpstr>
      <vt:lpstr>Slide 5</vt:lpstr>
      <vt:lpstr>Slide 6</vt:lpstr>
      <vt:lpstr>Slide 7</vt:lpstr>
      <vt:lpstr>A Ciência é Neutra?</vt:lpstr>
      <vt:lpstr>A Ciência tem uma explicação única para os fenômenos?</vt:lpstr>
      <vt:lpstr>A pseudo neutralidade da ciência </vt:lpstr>
      <vt:lpstr>O Método Científico</vt:lpstr>
      <vt:lpstr>Slide 12</vt:lpstr>
      <vt:lpstr>Filosofia e Ciência</vt:lpstr>
      <vt:lpstr>A Ciência em busca de seu caminho</vt:lpstr>
      <vt:lpstr>Surgimento das ciências</vt:lpstr>
      <vt:lpstr>Slide 16</vt:lpstr>
      <vt:lpstr>O método experimental</vt:lpstr>
      <vt:lpstr>Hipótese </vt:lpstr>
      <vt:lpstr>Slide 19</vt:lpstr>
      <vt:lpstr>Slide 20</vt:lpstr>
      <vt:lpstr>A Experimentação</vt:lpstr>
      <vt:lpstr>Slide 22</vt:lpstr>
      <vt:lpstr>Slide 23</vt:lpstr>
      <vt:lpstr>Generalização</vt:lpstr>
      <vt:lpstr>Slide 25</vt:lpstr>
      <vt:lpstr>Slide 26</vt:lpstr>
      <vt:lpstr>Ciência: conhecer para controlar</vt:lpstr>
      <vt:lpstr>Ciências Humanas</vt:lpstr>
      <vt:lpstr>Slide 29</vt:lpstr>
      <vt:lpstr>Slide 30</vt:lpstr>
      <vt:lpstr>A crítica ao modelo positivista de ciência Popper, Khun e Feirabend</vt:lpstr>
      <vt:lpstr>Popper</vt:lpstr>
      <vt:lpstr>Khun</vt:lpstr>
      <vt:lpstr>Feyrebend (1924)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Ciência O Método Científico</dc:title>
  <dc:creator>Rosa</dc:creator>
  <cp:lastModifiedBy>Usuario</cp:lastModifiedBy>
  <cp:revision>12</cp:revision>
  <dcterms:created xsi:type="dcterms:W3CDTF">2013-05-24T22:58:35Z</dcterms:created>
  <dcterms:modified xsi:type="dcterms:W3CDTF">2014-09-29T18:59:51Z</dcterms:modified>
</cp:coreProperties>
</file>