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60" r:id="rId9"/>
    <p:sldId id="279" r:id="rId10"/>
    <p:sldId id="261" r:id="rId11"/>
    <p:sldId id="262" r:id="rId12"/>
    <p:sldId id="263" r:id="rId13"/>
    <p:sldId id="257" r:id="rId14"/>
    <p:sldId id="264" r:id="rId15"/>
    <p:sldId id="281" r:id="rId16"/>
    <p:sldId id="266" r:id="rId17"/>
    <p:sldId id="280" r:id="rId18"/>
    <p:sldId id="265" r:id="rId19"/>
    <p:sldId id="282" r:id="rId20"/>
    <p:sldId id="283" r:id="rId21"/>
    <p:sldId id="285" r:id="rId22"/>
    <p:sldId id="284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Classe A/B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1992</c:v>
                </c:pt>
                <c:pt idx="1">
                  <c:v>1995</c:v>
                </c:pt>
                <c:pt idx="2">
                  <c:v>2003</c:v>
                </c:pt>
                <c:pt idx="3">
                  <c:v>2009</c:v>
                </c:pt>
                <c:pt idx="4">
                  <c:v>2011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5.4</c:v>
                </c:pt>
                <c:pt idx="1">
                  <c:v>8.5300000000000011</c:v>
                </c:pt>
                <c:pt idx="2">
                  <c:v>7.6</c:v>
                </c:pt>
                <c:pt idx="3">
                  <c:v>10.6</c:v>
                </c:pt>
                <c:pt idx="4">
                  <c:v>11.76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Classe C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1992</c:v>
                </c:pt>
                <c:pt idx="1">
                  <c:v>1995</c:v>
                </c:pt>
                <c:pt idx="2">
                  <c:v>2003</c:v>
                </c:pt>
                <c:pt idx="3">
                  <c:v>2009</c:v>
                </c:pt>
                <c:pt idx="4">
                  <c:v>2011</c:v>
                </c:pt>
              </c:numCache>
            </c:numRef>
          </c:cat>
          <c:val>
            <c:numRef>
              <c:f>Plan1!$C$2:$C$6</c:f>
              <c:numCache>
                <c:formatCode>General</c:formatCode>
                <c:ptCount val="5"/>
                <c:pt idx="0">
                  <c:v>32.5</c:v>
                </c:pt>
                <c:pt idx="1">
                  <c:v>36.5</c:v>
                </c:pt>
                <c:pt idx="2">
                  <c:v>37.5</c:v>
                </c:pt>
                <c:pt idx="3">
                  <c:v>50.5</c:v>
                </c:pt>
                <c:pt idx="4">
                  <c:v>55.05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Classe D/E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1992</c:v>
                </c:pt>
                <c:pt idx="1">
                  <c:v>1995</c:v>
                </c:pt>
                <c:pt idx="2">
                  <c:v>2003</c:v>
                </c:pt>
                <c:pt idx="3">
                  <c:v>2009</c:v>
                </c:pt>
                <c:pt idx="4">
                  <c:v>2011</c:v>
                </c:pt>
              </c:numCache>
            </c:numRef>
          </c:cat>
          <c:val>
            <c:numRef>
              <c:f>Plan1!$D$2:$D$6</c:f>
              <c:numCache>
                <c:formatCode>General</c:formatCode>
                <c:ptCount val="5"/>
                <c:pt idx="0">
                  <c:v>62.1</c:v>
                </c:pt>
                <c:pt idx="1">
                  <c:v>54.949999999999996</c:v>
                </c:pt>
                <c:pt idx="2">
                  <c:v>54.849999999999994</c:v>
                </c:pt>
                <c:pt idx="3">
                  <c:v>38.94</c:v>
                </c:pt>
                <c:pt idx="4">
                  <c:v>33</c:v>
                </c:pt>
              </c:numCache>
            </c:numRef>
          </c:val>
        </c:ser>
        <c:dLbls/>
        <c:marker val="1"/>
        <c:axId val="92290048"/>
        <c:axId val="92320512"/>
      </c:lineChart>
      <c:catAx>
        <c:axId val="92290048"/>
        <c:scaling>
          <c:orientation val="minMax"/>
        </c:scaling>
        <c:axPos val="b"/>
        <c:numFmt formatCode="General" sourceLinked="1"/>
        <c:tickLblPos val="nextTo"/>
        <c:crossAx val="92320512"/>
        <c:crosses val="autoZero"/>
        <c:auto val="1"/>
        <c:lblAlgn val="ctr"/>
        <c:lblOffset val="100"/>
      </c:catAx>
      <c:valAx>
        <c:axId val="92320512"/>
        <c:scaling>
          <c:orientation val="minMax"/>
        </c:scaling>
        <c:axPos val="l"/>
        <c:majorGridlines/>
        <c:numFmt formatCode="General" sourceLinked="1"/>
        <c:tickLblPos val="nextTo"/>
        <c:crossAx val="9229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56233595800527"/>
          <c:y val="0.36989739173228353"/>
          <c:w val="0.21793766404199477"/>
          <c:h val="0.46645497047244106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   </c:v>
                </c:pt>
              </c:strCache>
            </c:strRef>
          </c:tx>
          <c:marker>
            <c:symbol val="none"/>
          </c:marker>
          <c:cat>
            <c:numRef>
              <c:f>Plan1!$A$2:$A$18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Plan1!$B$2:$B$18</c:f>
              <c:numCache>
                <c:formatCode>General</c:formatCode>
                <c:ptCount val="17"/>
                <c:pt idx="0">
                  <c:v>24.1</c:v>
                </c:pt>
                <c:pt idx="1">
                  <c:v>24.3</c:v>
                </c:pt>
                <c:pt idx="2">
                  <c:v>24</c:v>
                </c:pt>
                <c:pt idx="3">
                  <c:v>23.2</c:v>
                </c:pt>
                <c:pt idx="4">
                  <c:v>24.2</c:v>
                </c:pt>
                <c:pt idx="5">
                  <c:v>24.1</c:v>
                </c:pt>
                <c:pt idx="6">
                  <c:v>24</c:v>
                </c:pt>
                <c:pt idx="7">
                  <c:v>23.2</c:v>
                </c:pt>
                <c:pt idx="8">
                  <c:v>24.4</c:v>
                </c:pt>
                <c:pt idx="9">
                  <c:v>21.7</c:v>
                </c:pt>
                <c:pt idx="10">
                  <c:v>19.5</c:v>
                </c:pt>
                <c:pt idx="11">
                  <c:v>16.100000000000001</c:v>
                </c:pt>
                <c:pt idx="12">
                  <c:v>15.1</c:v>
                </c:pt>
                <c:pt idx="13">
                  <c:v>13</c:v>
                </c:pt>
                <c:pt idx="14">
                  <c:v>12.4</c:v>
                </c:pt>
                <c:pt idx="15">
                  <c:v>11.3</c:v>
                </c:pt>
                <c:pt idx="16">
                  <c:v>10.200000000000001</c:v>
                </c:pt>
              </c:numCache>
            </c:numRef>
          </c:val>
        </c:ser>
        <c:dLbls/>
        <c:marker val="1"/>
        <c:axId val="92252416"/>
        <c:axId val="92258304"/>
      </c:lineChart>
      <c:catAx>
        <c:axId val="92252416"/>
        <c:scaling>
          <c:orientation val="minMax"/>
        </c:scaling>
        <c:axPos val="b"/>
        <c:numFmt formatCode="General" sourceLinked="1"/>
        <c:tickLblPos val="nextTo"/>
        <c:crossAx val="92258304"/>
        <c:crosses val="autoZero"/>
        <c:auto val="1"/>
        <c:lblAlgn val="ctr"/>
        <c:lblOffset val="100"/>
      </c:catAx>
      <c:valAx>
        <c:axId val="92258304"/>
        <c:scaling>
          <c:orientation val="minMax"/>
        </c:scaling>
        <c:axPos val="l"/>
        <c:majorGridlines/>
        <c:numFmt formatCode="General" sourceLinked="1"/>
        <c:tickLblPos val="nextTo"/>
        <c:crossAx val="9225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6296296296296269"/>
          <c:y val="0.51067673332724983"/>
          <c:w val="2.777777777777779E-2"/>
          <c:h val="7.788198887176055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mtClean="0"/>
              <a:t>Gastos Públicos Assistência </a:t>
            </a:r>
            <a:r>
              <a:rPr lang="en-US"/>
              <a:t>Social (% PIB)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Assistência Social (% PIB)</c:v>
                </c:pt>
              </c:strCache>
            </c:strRef>
          </c:tx>
          <c:cat>
            <c:numRef>
              <c:f>Plan1!$A$2:$A$3</c:f>
              <c:numCache>
                <c:formatCode>General</c:formatCode>
                <c:ptCount val="2"/>
                <c:pt idx="0">
                  <c:v>1995</c:v>
                </c:pt>
                <c:pt idx="1">
                  <c:v>2010</c:v>
                </c:pt>
              </c:numCache>
            </c:num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0.41000000000000003</c:v>
                </c:pt>
                <c:pt idx="1">
                  <c:v>1.4</c:v>
                </c:pt>
              </c:numCache>
            </c:numRef>
          </c:val>
        </c:ser>
        <c:dLbls/>
        <c:axId val="92750208"/>
        <c:axId val="92751744"/>
      </c:barChart>
      <c:catAx>
        <c:axId val="92750208"/>
        <c:scaling>
          <c:orientation val="minMax"/>
        </c:scaling>
        <c:axPos val="b"/>
        <c:numFmt formatCode="General" sourceLinked="1"/>
        <c:tickLblPos val="nextTo"/>
        <c:crossAx val="92751744"/>
        <c:crosses val="autoZero"/>
        <c:auto val="1"/>
        <c:lblAlgn val="ctr"/>
        <c:lblOffset val="100"/>
      </c:catAx>
      <c:valAx>
        <c:axId val="92751744"/>
        <c:scaling>
          <c:orientation val="minMax"/>
        </c:scaling>
        <c:axPos val="l"/>
        <c:majorGridlines/>
        <c:numFmt formatCode="General" sourceLinked="1"/>
        <c:tickLblPos val="nextTo"/>
        <c:crossAx val="927502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pt-BR" smtClean="0"/>
              <a:t>Gastos públicos com previdência (% PIB)</a:t>
            </a:r>
            <a:endParaRPr lang="pt-B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Previdência Regime Geral</c:v>
                </c:pt>
              </c:strCache>
            </c:strRef>
          </c:tx>
          <c:cat>
            <c:numRef>
              <c:f>Plan1!$A$2:$A$4</c:f>
              <c:numCache>
                <c:formatCode>General</c:formatCode>
                <c:ptCount val="3"/>
                <c:pt idx="0">
                  <c:v>1995</c:v>
                </c:pt>
                <c:pt idx="1">
                  <c:v>2005</c:v>
                </c:pt>
                <c:pt idx="2">
                  <c:v>2010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4.9800000000000004</c:v>
                </c:pt>
                <c:pt idx="1">
                  <c:v>7</c:v>
                </c:pt>
                <c:pt idx="2">
                  <c:v>7.4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Previdência Servidores Públicos</c:v>
                </c:pt>
              </c:strCache>
            </c:strRef>
          </c:tx>
          <c:cat>
            <c:numRef>
              <c:f>Plan1!$A$2:$A$4</c:f>
              <c:numCache>
                <c:formatCode>General</c:formatCode>
                <c:ptCount val="3"/>
                <c:pt idx="0">
                  <c:v>1995</c:v>
                </c:pt>
                <c:pt idx="1">
                  <c:v>2005</c:v>
                </c:pt>
                <c:pt idx="2">
                  <c:v>2010</c:v>
                </c:pt>
              </c:numCache>
            </c:numRef>
          </c:cat>
          <c:val>
            <c:numRef>
              <c:f>Plan1!$C$2:$C$4</c:f>
              <c:numCache>
                <c:formatCode>General</c:formatCode>
                <c:ptCount val="3"/>
                <c:pt idx="0">
                  <c:v>4.3099999999999996</c:v>
                </c:pt>
                <c:pt idx="1">
                  <c:v>4.3</c:v>
                </c:pt>
                <c:pt idx="2">
                  <c:v>4.4000000000000004</c:v>
                </c:pt>
              </c:numCache>
            </c:numRef>
          </c:val>
        </c:ser>
        <c:dLbls>
          <c:showVal val="1"/>
        </c:dLbls>
        <c:overlap val="-25"/>
        <c:axId val="106065280"/>
        <c:axId val="106083456"/>
      </c:barChart>
      <c:catAx>
        <c:axId val="106065280"/>
        <c:scaling>
          <c:orientation val="minMax"/>
        </c:scaling>
        <c:axPos val="b"/>
        <c:numFmt formatCode="General" sourceLinked="1"/>
        <c:majorTickMark val="none"/>
        <c:tickLblPos val="nextTo"/>
        <c:crossAx val="106083456"/>
        <c:crosses val="autoZero"/>
        <c:auto val="1"/>
        <c:lblAlgn val="ctr"/>
        <c:lblOffset val="100"/>
      </c:catAx>
      <c:valAx>
        <c:axId val="106083456"/>
        <c:scaling>
          <c:orientation val="minMax"/>
        </c:scaling>
        <c:delete val="1"/>
        <c:axPos val="l"/>
        <c:numFmt formatCode="General" sourceLinked="1"/>
        <c:tickLblPos val="none"/>
        <c:crossAx val="10606528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pt-BR" smtClean="0"/>
              <a:t>Gastos públicos (% PIB)</a:t>
            </a:r>
            <a:endParaRPr lang="pt-B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Educação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3.96</c:v>
                </c:pt>
                <c:pt idx="1">
                  <c:v>4.05</c:v>
                </c:pt>
                <c:pt idx="2">
                  <c:v>5</c:v>
                </c:pt>
                <c:pt idx="3">
                  <c:v>5.55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Saúde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</c:numCache>
            </c:numRef>
          </c:cat>
          <c:val>
            <c:numRef>
              <c:f>Plan1!$C$2:$C$5</c:f>
              <c:numCache>
                <c:formatCode>General</c:formatCode>
                <c:ptCount val="4"/>
                <c:pt idx="0">
                  <c:v>3.08</c:v>
                </c:pt>
                <c:pt idx="1">
                  <c:v>3.3299999999999996</c:v>
                </c:pt>
                <c:pt idx="2">
                  <c:v>3.8</c:v>
                </c:pt>
                <c:pt idx="3">
                  <c:v>4.0999999999999996</c:v>
                </c:pt>
              </c:numCache>
            </c:numRef>
          </c:val>
        </c:ser>
        <c:dLbls>
          <c:showVal val="1"/>
        </c:dLbls>
        <c:overlap val="-25"/>
        <c:axId val="106130048"/>
        <c:axId val="106131840"/>
      </c:barChart>
      <c:catAx>
        <c:axId val="106130048"/>
        <c:scaling>
          <c:orientation val="minMax"/>
        </c:scaling>
        <c:axPos val="b"/>
        <c:numFmt formatCode="General" sourceLinked="1"/>
        <c:majorTickMark val="none"/>
        <c:tickLblPos val="nextTo"/>
        <c:crossAx val="106131840"/>
        <c:crosses val="autoZero"/>
        <c:auto val="1"/>
        <c:lblAlgn val="ctr"/>
        <c:lblOffset val="100"/>
      </c:catAx>
      <c:valAx>
        <c:axId val="106131840"/>
        <c:scaling>
          <c:orientation val="minMax"/>
        </c:scaling>
        <c:delete val="1"/>
        <c:axPos val="l"/>
        <c:numFmt formatCode="General" sourceLinked="1"/>
        <c:tickLblPos val="none"/>
        <c:crossAx val="10613004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Gastos Públicos (% PIB)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Previdência Regime Geral</c:v>
                </c:pt>
                <c:pt idx="1">
                  <c:v>Educação</c:v>
                </c:pt>
                <c:pt idx="2">
                  <c:v>Juros dívida pública</c:v>
                </c:pt>
                <c:pt idx="3">
                  <c:v>Previdência Servidores Públicos</c:v>
                </c:pt>
                <c:pt idx="4">
                  <c:v>Saúde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7.4</c:v>
                </c:pt>
                <c:pt idx="1">
                  <c:v>5.55</c:v>
                </c:pt>
                <c:pt idx="2">
                  <c:v>5.18</c:v>
                </c:pt>
                <c:pt idx="3">
                  <c:v>4.4000000000000004</c:v>
                </c:pt>
                <c:pt idx="4">
                  <c:v>4.0999999999999996</c:v>
                </c:pt>
              </c:numCache>
            </c:numRef>
          </c:val>
        </c:ser>
        <c:dLbls>
          <c:showVal val="1"/>
        </c:dLbls>
        <c:gapWidth val="75"/>
        <c:axId val="106201856"/>
        <c:axId val="106203392"/>
      </c:barChart>
      <c:catAx>
        <c:axId val="106201856"/>
        <c:scaling>
          <c:orientation val="minMax"/>
        </c:scaling>
        <c:axPos val="b"/>
        <c:majorTickMark val="none"/>
        <c:tickLblPos val="nextTo"/>
        <c:crossAx val="106203392"/>
        <c:crosses val="autoZero"/>
        <c:auto val="1"/>
        <c:lblAlgn val="ctr"/>
        <c:lblOffset val="100"/>
      </c:catAx>
      <c:valAx>
        <c:axId val="106203392"/>
        <c:scaling>
          <c:orientation val="minMax"/>
        </c:scaling>
        <c:axPos val="l"/>
        <c:numFmt formatCode="General" sourceLinked="1"/>
        <c:majorTickMark val="none"/>
        <c:tickLblPos val="nextTo"/>
        <c:crossAx val="1062018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Pagamento de juros sobre a dívida pública (% PIB)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5.18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Portugal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Pagamento de juros sobre a dívida pública (% PIB)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Grécia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Pagamento de juros sobre a dívida pública (% PIB)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Média OCDE</c:v>
                </c:pt>
              </c:strCache>
            </c:strRef>
          </c:tx>
          <c:cat>
            <c:strRef>
              <c:f>Plan1!$A$2</c:f>
              <c:strCache>
                <c:ptCount val="1"/>
                <c:pt idx="0">
                  <c:v>Pagamento de juros sobre a dívida pública (% PIB)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</c:ser>
        <c:dLbls/>
        <c:axId val="106321792"/>
        <c:axId val="106323328"/>
      </c:barChart>
      <c:catAx>
        <c:axId val="106321792"/>
        <c:scaling>
          <c:orientation val="minMax"/>
        </c:scaling>
        <c:axPos val="b"/>
        <c:tickLblPos val="nextTo"/>
        <c:crossAx val="106323328"/>
        <c:crosses val="autoZero"/>
        <c:auto val="1"/>
        <c:lblAlgn val="ctr"/>
        <c:lblOffset val="100"/>
      </c:catAx>
      <c:valAx>
        <c:axId val="106323328"/>
        <c:scaling>
          <c:orientation val="minMax"/>
        </c:scaling>
        <c:axPos val="l"/>
        <c:majorGridlines/>
        <c:numFmt formatCode="General" sourceLinked="1"/>
        <c:tickLblPos val="nextTo"/>
        <c:crossAx val="1063217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pt-BR" smtClean="0"/>
              <a:t>Divisão</a:t>
            </a:r>
            <a:r>
              <a:rPr lang="pt-BR" baseline="0" smtClean="0"/>
              <a:t> recursos federação brasileira</a:t>
            </a:r>
            <a:endParaRPr lang="pt-BR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União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1965</c:v>
                </c:pt>
                <c:pt idx="1">
                  <c:v>1983</c:v>
                </c:pt>
                <c:pt idx="2">
                  <c:v>1993</c:v>
                </c:pt>
                <c:pt idx="3">
                  <c:v>2000</c:v>
                </c:pt>
                <c:pt idx="4">
                  <c:v>2013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54.8</c:v>
                </c:pt>
                <c:pt idx="1">
                  <c:v>69.8</c:v>
                </c:pt>
                <c:pt idx="2">
                  <c:v>57.8</c:v>
                </c:pt>
                <c:pt idx="3">
                  <c:v>57.1</c:v>
                </c:pt>
                <c:pt idx="4">
                  <c:v>56.9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Estados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1965</c:v>
                </c:pt>
                <c:pt idx="1">
                  <c:v>1983</c:v>
                </c:pt>
                <c:pt idx="2">
                  <c:v>1993</c:v>
                </c:pt>
                <c:pt idx="3">
                  <c:v>2000</c:v>
                </c:pt>
                <c:pt idx="4">
                  <c:v>2013</c:v>
                </c:pt>
              </c:numCache>
            </c:numRef>
          </c:cat>
          <c:val>
            <c:numRef>
              <c:f>Plan1!$C$2:$C$6</c:f>
              <c:numCache>
                <c:formatCode>General</c:formatCode>
                <c:ptCount val="5"/>
                <c:pt idx="0">
                  <c:v>35.1</c:v>
                </c:pt>
                <c:pt idx="1">
                  <c:v>21.3</c:v>
                </c:pt>
                <c:pt idx="2">
                  <c:v>26.4</c:v>
                </c:pt>
                <c:pt idx="3">
                  <c:v>26.2</c:v>
                </c:pt>
                <c:pt idx="4">
                  <c:v>24.8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Municípios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1965</c:v>
                </c:pt>
                <c:pt idx="1">
                  <c:v>1983</c:v>
                </c:pt>
                <c:pt idx="2">
                  <c:v>1993</c:v>
                </c:pt>
                <c:pt idx="3">
                  <c:v>2000</c:v>
                </c:pt>
                <c:pt idx="4">
                  <c:v>2013</c:v>
                </c:pt>
              </c:numCache>
            </c:numRef>
          </c:cat>
          <c:val>
            <c:numRef>
              <c:f>Plan1!$D$2:$D$6</c:f>
              <c:numCache>
                <c:formatCode>General</c:formatCode>
                <c:ptCount val="5"/>
                <c:pt idx="0">
                  <c:v>10.1</c:v>
                </c:pt>
                <c:pt idx="1">
                  <c:v>8.9</c:v>
                </c:pt>
                <c:pt idx="2">
                  <c:v>15.8</c:v>
                </c:pt>
                <c:pt idx="3">
                  <c:v>16.7</c:v>
                </c:pt>
                <c:pt idx="4">
                  <c:v>18.3</c:v>
                </c:pt>
              </c:numCache>
            </c:numRef>
          </c:val>
        </c:ser>
        <c:dLbls/>
        <c:marker val="1"/>
        <c:axId val="106244352"/>
        <c:axId val="106283008"/>
      </c:lineChart>
      <c:catAx>
        <c:axId val="106244352"/>
        <c:scaling>
          <c:orientation val="minMax"/>
        </c:scaling>
        <c:axPos val="b"/>
        <c:numFmt formatCode="General" sourceLinked="1"/>
        <c:majorTickMark val="none"/>
        <c:tickLblPos val="nextTo"/>
        <c:crossAx val="106283008"/>
        <c:crosses val="autoZero"/>
        <c:auto val="1"/>
        <c:lblAlgn val="ctr"/>
        <c:lblOffset val="100"/>
      </c:catAx>
      <c:valAx>
        <c:axId val="106283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smtClean="0"/>
                  <a:t>Receita</a:t>
                </a:r>
                <a:r>
                  <a:rPr lang="pt-BR" baseline="0" smtClean="0"/>
                  <a:t> disponível (%)</a:t>
                </a:r>
                <a:endParaRPr lang="pt-BR"/>
              </a:p>
            </c:rich>
          </c:tx>
          <c:layout/>
        </c:title>
        <c:numFmt formatCode="General" sourceLinked="1"/>
        <c:majorTickMark val="none"/>
        <c:tickLblPos val="nextTo"/>
        <c:crossAx val="1062443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pt-BR" baseline="0" smtClean="0"/>
              <a:t>Carga tributária – Análise por ente federativo</a:t>
            </a:r>
            <a:endParaRPr lang="pt-BR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União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1993</c:v>
                </c:pt>
                <c:pt idx="1">
                  <c:v>1998</c:v>
                </c:pt>
                <c:pt idx="2">
                  <c:v>2002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18.5</c:v>
                </c:pt>
                <c:pt idx="1">
                  <c:v>20.399999999999999</c:v>
                </c:pt>
                <c:pt idx="2">
                  <c:v>22.1</c:v>
                </c:pt>
                <c:pt idx="3">
                  <c:v>23.150000000000002</c:v>
                </c:pt>
                <c:pt idx="4">
                  <c:v>24.75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Estados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1993</c:v>
                </c:pt>
                <c:pt idx="1">
                  <c:v>1998</c:v>
                </c:pt>
                <c:pt idx="2">
                  <c:v>2002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Plan1!$C$2:$C$6</c:f>
              <c:numCache>
                <c:formatCode>General</c:formatCode>
                <c:ptCount val="5"/>
                <c:pt idx="0">
                  <c:v>6.4700000000000006</c:v>
                </c:pt>
                <c:pt idx="1">
                  <c:v>7.78</c:v>
                </c:pt>
                <c:pt idx="2">
                  <c:v>8.4</c:v>
                </c:pt>
                <c:pt idx="3">
                  <c:v>8.5300000000000011</c:v>
                </c:pt>
                <c:pt idx="4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Municípios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1993</c:v>
                </c:pt>
                <c:pt idx="1">
                  <c:v>1998</c:v>
                </c:pt>
                <c:pt idx="2">
                  <c:v>2002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Plan1!$D$2:$D$6</c:f>
              <c:numCache>
                <c:formatCode>General</c:formatCode>
                <c:ptCount val="5"/>
                <c:pt idx="0">
                  <c:v>0.7400000000000001</c:v>
                </c:pt>
                <c:pt idx="1">
                  <c:v>1.55</c:v>
                </c:pt>
                <c:pt idx="2">
                  <c:v>1.3800000000000001</c:v>
                </c:pt>
                <c:pt idx="3">
                  <c:v>1.85</c:v>
                </c:pt>
                <c:pt idx="4">
                  <c:v>2.0699999999999998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Plan1!$A$2:$A$6</c:f>
              <c:numCache>
                <c:formatCode>General</c:formatCode>
                <c:ptCount val="5"/>
                <c:pt idx="0">
                  <c:v>1993</c:v>
                </c:pt>
                <c:pt idx="1">
                  <c:v>1998</c:v>
                </c:pt>
                <c:pt idx="2">
                  <c:v>2002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Plan1!$E$2:$E$6</c:f>
              <c:numCache>
                <c:formatCode>General</c:formatCode>
                <c:ptCount val="5"/>
                <c:pt idx="0">
                  <c:v>25.709999999999994</c:v>
                </c:pt>
                <c:pt idx="1">
                  <c:v>29.73</c:v>
                </c:pt>
                <c:pt idx="2">
                  <c:v>31.88</c:v>
                </c:pt>
                <c:pt idx="3">
                  <c:v>33.53</c:v>
                </c:pt>
                <c:pt idx="4">
                  <c:v>35.840000000000003</c:v>
                </c:pt>
              </c:numCache>
            </c:numRef>
          </c:val>
        </c:ser>
        <c:dLbls/>
        <c:marker val="1"/>
        <c:axId val="106422656"/>
        <c:axId val="106424192"/>
      </c:lineChart>
      <c:catAx>
        <c:axId val="106422656"/>
        <c:scaling>
          <c:orientation val="minMax"/>
        </c:scaling>
        <c:axPos val="b"/>
        <c:numFmt formatCode="General" sourceLinked="1"/>
        <c:majorTickMark val="none"/>
        <c:tickLblPos val="nextTo"/>
        <c:crossAx val="106424192"/>
        <c:crosses val="autoZero"/>
        <c:auto val="1"/>
        <c:lblAlgn val="ctr"/>
        <c:lblOffset val="100"/>
      </c:catAx>
      <c:valAx>
        <c:axId val="106424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smtClean="0"/>
                  <a:t>Carga</a:t>
                </a:r>
                <a:r>
                  <a:rPr lang="pt-BR" baseline="0" smtClean="0"/>
                  <a:t> tributária (% PIB)</a:t>
                </a:r>
                <a:endParaRPr lang="pt-BR"/>
              </a:p>
            </c:rich>
          </c:tx>
          <c:layout/>
        </c:title>
        <c:numFmt formatCode="General" sourceLinked="1"/>
        <c:majorTickMark val="none"/>
        <c:tickLblPos val="nextTo"/>
        <c:crossAx val="1064226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BB8D-2737-4226-BBF5-62DC483D6A45}" type="datetimeFigureOut">
              <a:rPr lang="pt-BR" smtClean="0"/>
              <a:pPr/>
              <a:t>23/12/2014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E4D5-E146-4EBF-B9B0-1CE8DEAD0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%C3%ADndice+de+gini+brasil+2012&amp;source=images&amp;cd=&amp;cad=rja&amp;docid=_Zap_u7fZ-7cWM&amp;tbnid=Uzosyqf83-0G4M:&amp;ved=0CAUQjRw&amp;url=http://veja.abril.com.br/blog/ricardo-setti/tag/indice-de-gini/&amp;ei=EgqcUYilA4zW9QTOq4GwCg&amp;bvm=bv.46751780,d.dmQ&amp;psig=AFQjCNGpjnEV02mazSoNHCrQOT6sheJpMA&amp;ust=136926627065151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Tributação e orçamento </a:t>
            </a:r>
            <a:br>
              <a:rPr lang="pt-BR" smtClean="0"/>
            </a:br>
            <a:r>
              <a:rPr lang="pt-BR" smtClean="0"/>
              <a:t>nos 25 anos da Constituição de 1988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912768" cy="1176536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Marciano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Seabra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Godoi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mtClean="0">
                <a:solidFill>
                  <a:schemeClr val="tx2">
                    <a:lumMod val="50000"/>
                  </a:schemeClr>
                </a:solidFill>
              </a:rPr>
              <a:t>Seminário Direito Tributário OABMG, 2014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mtClean="0"/>
              <a:t>Impostos sobre o consumo/carga tributária total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4452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3000"/>
          </a:p>
          <a:p>
            <a:pPr lvl="1"/>
            <a:r>
              <a:rPr lang="pt-BR" sz="3000"/>
              <a:t>Estados </a:t>
            </a:r>
            <a:r>
              <a:rPr lang="pt-BR" sz="3000" smtClean="0"/>
              <a:t>Unidos		</a:t>
            </a:r>
            <a:r>
              <a:rPr lang="pt-BR" sz="3000"/>
              <a:t>		</a:t>
            </a:r>
            <a:r>
              <a:rPr lang="pt-BR" sz="3000" smtClean="0"/>
              <a:t>18%</a:t>
            </a:r>
            <a:endParaRPr lang="pt-BR" sz="3000"/>
          </a:p>
          <a:p>
            <a:pPr lvl="1"/>
            <a:r>
              <a:rPr lang="pt-BR" sz="3000" smtClean="0"/>
              <a:t>França</a:t>
            </a:r>
            <a:r>
              <a:rPr lang="pt-BR" sz="3000"/>
              <a:t>				</a:t>
            </a:r>
            <a:r>
              <a:rPr lang="pt-BR" sz="3000" smtClean="0"/>
              <a:t>	</a:t>
            </a:r>
            <a:r>
              <a:rPr lang="pt-BR" sz="3000"/>
              <a:t>	</a:t>
            </a:r>
            <a:r>
              <a:rPr lang="pt-BR" sz="3000" smtClean="0"/>
              <a:t>25%</a:t>
            </a:r>
            <a:endParaRPr lang="pt-BR" sz="3000"/>
          </a:p>
          <a:p>
            <a:pPr lvl="1"/>
            <a:r>
              <a:rPr lang="pt-BR" sz="3000" smtClean="0"/>
              <a:t>Alemanha</a:t>
            </a:r>
            <a:r>
              <a:rPr lang="pt-BR" sz="3000" b="1" smtClean="0"/>
              <a:t>					</a:t>
            </a:r>
            <a:r>
              <a:rPr lang="pt-BR" sz="3000" smtClean="0"/>
              <a:t>29%</a:t>
            </a:r>
          </a:p>
          <a:p>
            <a:pPr lvl="1"/>
            <a:r>
              <a:rPr lang="pt-BR" sz="3000" b="1" smtClean="0"/>
              <a:t>Média </a:t>
            </a:r>
            <a:r>
              <a:rPr lang="pt-BR" sz="3000" b="1"/>
              <a:t>dos países OCDE		 </a:t>
            </a:r>
            <a:r>
              <a:rPr lang="pt-BR" sz="3000" b="1" smtClean="0"/>
              <a:t>          32%</a:t>
            </a:r>
            <a:endParaRPr lang="pt-BR" sz="3000" b="1"/>
          </a:p>
          <a:p>
            <a:pPr lvl="1"/>
            <a:r>
              <a:rPr lang="pt-BR" sz="3000" b="1" smtClean="0"/>
              <a:t>Turquia					46%</a:t>
            </a:r>
            <a:endParaRPr lang="pt-BR" sz="3000" smtClean="0"/>
          </a:p>
          <a:p>
            <a:pPr lvl="1"/>
            <a:r>
              <a:rPr lang="pt-BR" sz="3000" b="1" smtClean="0"/>
              <a:t>Brasil	</a:t>
            </a:r>
            <a:r>
              <a:rPr lang="pt-BR" sz="3000" b="1"/>
              <a:t>					</a:t>
            </a:r>
            <a:r>
              <a:rPr lang="pt-BR" sz="3000" b="1" smtClean="0"/>
              <a:t>48%</a:t>
            </a:r>
            <a:r>
              <a:rPr lang="pt-BR" sz="2400" b="1"/>
              <a:t>	</a:t>
            </a:r>
            <a:endParaRPr lang="pt-BR" sz="2400" b="1" smtClean="0"/>
          </a:p>
          <a:p>
            <a:pPr marL="457200" lvl="1" indent="0" algn="r">
              <a:buNone/>
            </a:pPr>
            <a:endParaRPr lang="pt-BR" sz="2400" smtClean="0"/>
          </a:p>
          <a:p>
            <a:pPr marL="457200" lvl="1" indent="0" algn="r">
              <a:buNone/>
            </a:pPr>
            <a:r>
              <a:rPr lang="pt-BR" sz="2000" b="1" smtClean="0"/>
              <a:t>Fonte: OCDE e RFB (ano-base 2009)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xmlns="" val="8296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519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smtClean="0"/>
              <a:t>Evolução recente da tributação brasileira por base econômica de incidência</a:t>
            </a:r>
            <a:endParaRPr lang="pt-BR" sz="36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517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smtClean="0"/>
              <a:t>Tributos sobre a renda/carga tributária total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2003: 18,5%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2011: 19%</a:t>
            </a:r>
          </a:p>
          <a:p>
            <a:pPr lvl="1">
              <a:spcBef>
                <a:spcPts val="0"/>
              </a:spcBef>
            </a:pPr>
            <a:endParaRPr lang="pt-BR" sz="2400"/>
          </a:p>
          <a:p>
            <a:pPr>
              <a:spcBef>
                <a:spcPts val="0"/>
              </a:spcBef>
            </a:pPr>
            <a:r>
              <a:rPr lang="pt-BR" sz="2400" smtClean="0"/>
              <a:t>IRPF/carga tributária total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2003: 6,24%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2011: 7,36%</a:t>
            </a:r>
          </a:p>
          <a:p>
            <a:pPr lvl="1">
              <a:spcBef>
                <a:spcPts val="0"/>
              </a:spcBef>
            </a:pPr>
            <a:endParaRPr lang="pt-BR" sz="2400" smtClean="0"/>
          </a:p>
          <a:p>
            <a:pPr>
              <a:spcBef>
                <a:spcPts val="0"/>
              </a:spcBef>
            </a:pPr>
            <a:r>
              <a:rPr lang="pt-BR" sz="2400" smtClean="0"/>
              <a:t>Tributos sobre o patrimônio/carga tributária total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2003: 3,39%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2011: 3,70%</a:t>
            </a:r>
          </a:p>
          <a:p>
            <a:pPr lvl="1">
              <a:spcBef>
                <a:spcPts val="0"/>
              </a:spcBef>
            </a:pPr>
            <a:endParaRPr lang="pt-BR" sz="2400" smtClean="0"/>
          </a:p>
          <a:p>
            <a:pPr>
              <a:spcBef>
                <a:spcPts val="0"/>
              </a:spcBef>
            </a:pPr>
            <a:r>
              <a:rPr lang="pt-BR" sz="2400" smtClean="0"/>
              <a:t>Tributação do consumo/carga tributária total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2003: 48,17%</a:t>
            </a:r>
          </a:p>
          <a:p>
            <a:pPr lvl="1">
              <a:spcBef>
                <a:spcPts val="0"/>
              </a:spcBef>
            </a:pPr>
            <a:r>
              <a:rPr lang="pt-BR" sz="2400" smtClean="0"/>
              <a:t>2011: 49,22%                                                                    </a:t>
            </a:r>
            <a:r>
              <a:rPr lang="pt-BR" sz="2000" b="1" smtClean="0"/>
              <a:t>Fonte: RFB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xmlns="" val="41455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Distribuição da carga tributária bruta segundo faixas de salário mínio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mtClean="0"/>
              <a:t>    Faixas			Carga 2004		Carga 2008	</a:t>
            </a:r>
          </a:p>
          <a:p>
            <a:r>
              <a:rPr lang="pt-BR" smtClean="0"/>
              <a:t>Até 2 SM				48,8%		53,9%</a:t>
            </a:r>
          </a:p>
          <a:p>
            <a:r>
              <a:rPr lang="pt-BR" smtClean="0"/>
              <a:t>5 a 6 SM				32,0%		35,3%</a:t>
            </a:r>
          </a:p>
          <a:p>
            <a:r>
              <a:rPr lang="pt-BR" smtClean="0"/>
              <a:t>10 a 15 SM			30,5%		33,7%</a:t>
            </a:r>
          </a:p>
          <a:p>
            <a:r>
              <a:rPr lang="pt-BR" smtClean="0"/>
              <a:t>20 a 30 SM			28,7%		31,7%</a:t>
            </a:r>
          </a:p>
          <a:p>
            <a:r>
              <a:rPr lang="pt-BR" smtClean="0"/>
              <a:t>Mais de 30 SM			26,3%		29,0%</a:t>
            </a:r>
          </a:p>
          <a:p>
            <a:endParaRPr lang="pt-BR" smtClean="0"/>
          </a:p>
          <a:p>
            <a:endParaRPr lang="pt-BR"/>
          </a:p>
          <a:p>
            <a:pPr marL="0" indent="0" algn="r">
              <a:buNone/>
            </a:pPr>
            <a:r>
              <a:rPr lang="pt-BR" sz="2200" b="1" smtClean="0"/>
              <a:t>Fonte: IPEA – Comunicado Presidência 22/2009</a:t>
            </a:r>
            <a:endParaRPr lang="pt-BR" sz="2200" b="1"/>
          </a:p>
        </p:txBody>
      </p:sp>
    </p:spTree>
    <p:extLst>
      <p:ext uri="{BB962C8B-B14F-4D97-AF65-F5344CB8AC3E}">
        <p14:creationId xmlns:p14="http://schemas.microsoft.com/office/powerpoint/2010/main" xmlns="" val="20923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eja.abril.com.br/blog/ricardo-setti/files/2012/03/infográfico-ren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5505224"/>
              </p:ext>
            </p:extLst>
          </p:nvPr>
        </p:nvGraphicFramePr>
        <p:xfrm>
          <a:off x="683568" y="620688"/>
          <a:ext cx="77048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418058"/>
          </a:xfrm>
        </p:spPr>
        <p:txBody>
          <a:bodyPr>
            <a:noAutofit/>
          </a:bodyPr>
          <a:lstStyle/>
          <a:p>
            <a:r>
              <a:rPr lang="pt-BR" sz="3200" smtClean="0"/>
              <a:t>Mudança da estrutura de classes sociais</a:t>
            </a:r>
            <a:endParaRPr lang="pt-BR" sz="320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mtClean="0"/>
              <a:t>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90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1052736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/>
              <a:t>Qual a faixa de renda familiar das classes?</a:t>
            </a:r>
          </a:p>
          <a:p>
            <a:pPr>
              <a:lnSpc>
                <a:spcPct val="150000"/>
              </a:lnSpc>
            </a:pPr>
            <a:r>
              <a:rPr lang="pt-BR" sz="2400"/>
              <a:t>Classe A: Acima de R$9.745,00</a:t>
            </a:r>
            <a:br>
              <a:rPr lang="pt-BR" sz="2400"/>
            </a:br>
            <a:r>
              <a:rPr lang="pt-BR" sz="2400"/>
              <a:t>Classe B: de R$7.475,00 a R$9.745,00</a:t>
            </a:r>
            <a:br>
              <a:rPr lang="pt-BR" sz="2400"/>
            </a:br>
            <a:r>
              <a:rPr lang="pt-BR" sz="2400"/>
              <a:t>Classe C: de R$1.734 a R$7.475,00</a:t>
            </a:r>
            <a:br>
              <a:rPr lang="pt-BR" sz="2400"/>
            </a:br>
            <a:r>
              <a:rPr lang="pt-BR" sz="2400"/>
              <a:t>Classe D: de R$1.085,00 a R$1.734,00 </a:t>
            </a:r>
            <a:br>
              <a:rPr lang="pt-BR" sz="2400"/>
            </a:br>
            <a:r>
              <a:rPr lang="pt-BR" sz="2400"/>
              <a:t>Classe E: de R$0,00 a de R$1.085,00</a:t>
            </a:r>
          </a:p>
          <a:p>
            <a:pPr>
              <a:lnSpc>
                <a:spcPct val="150000"/>
              </a:lnSpc>
            </a:pPr>
            <a:endParaRPr lang="pt-BR" sz="2400" smtClean="0"/>
          </a:p>
          <a:p>
            <a:pPr>
              <a:lnSpc>
                <a:spcPct val="150000"/>
              </a:lnSpc>
            </a:pPr>
            <a:endParaRPr lang="pt-BR" sz="2400"/>
          </a:p>
          <a:p>
            <a:pPr>
              <a:lnSpc>
                <a:spcPct val="150000"/>
              </a:lnSpc>
            </a:pPr>
            <a:r>
              <a:rPr lang="pt-BR" sz="2400" smtClean="0"/>
              <a:t>Fonte:FGV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xmlns="" val="254518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População com renda domiciliar </a:t>
            </a:r>
            <a:r>
              <a:rPr lang="pt-BR" i="1" smtClean="0"/>
              <a:t>per capita</a:t>
            </a:r>
            <a:r>
              <a:rPr lang="pt-BR" smtClean="0"/>
              <a:t> abaixo da linha da pobreza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0578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0577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obsonleite.com.br/wp-content/uploads/2012/09/redu%C3%A7ao-pobre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33"/>
            <a:ext cx="9144000" cy="68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89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Causas da Equidade (Marcelo Néri, FGV, IPEA)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smtClean="0"/>
              <a:t>Alta dos rendimentos do trabalho (índices de reajuste do salário mínimo acima da inflação, ganhos reais nos dissídios coletivos)</a:t>
            </a:r>
          </a:p>
          <a:p>
            <a:pPr>
              <a:lnSpc>
                <a:spcPct val="120000"/>
              </a:lnSpc>
            </a:pPr>
            <a:r>
              <a:rPr lang="pt-BR" smtClean="0"/>
              <a:t>Benefícios da previdência social</a:t>
            </a:r>
          </a:p>
          <a:p>
            <a:pPr>
              <a:lnSpc>
                <a:spcPct val="120000"/>
              </a:lnSpc>
            </a:pPr>
            <a:r>
              <a:rPr lang="pt-BR" smtClean="0"/>
              <a:t>Bolsa Família</a:t>
            </a:r>
          </a:p>
          <a:p>
            <a:pPr>
              <a:lnSpc>
                <a:spcPct val="120000"/>
              </a:lnSpc>
            </a:pPr>
            <a:r>
              <a:rPr lang="pt-BR" smtClean="0"/>
              <a:t>Benefício de Prestação Continuada (idosos acima de 65 anos e pessoas com deficiência)</a:t>
            </a:r>
          </a:p>
          <a:p>
            <a:pPr>
              <a:lnSpc>
                <a:spcPct val="120000"/>
              </a:lnSpc>
            </a:pPr>
            <a:r>
              <a:rPr lang="pt-BR" smtClean="0"/>
              <a:t>Outras rendas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42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9703227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6879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Contexto social e político CF 1988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smtClean="0"/>
              <a:t>Plano político</a:t>
            </a:r>
          </a:p>
          <a:p>
            <a:pPr>
              <a:lnSpc>
                <a:spcPct val="200000"/>
              </a:lnSpc>
            </a:pPr>
            <a:r>
              <a:rPr lang="pt-BR" smtClean="0"/>
              <a:t>Plano social</a:t>
            </a:r>
          </a:p>
          <a:p>
            <a:pPr>
              <a:lnSpc>
                <a:spcPct val="200000"/>
              </a:lnSpc>
            </a:pPr>
            <a:r>
              <a:rPr lang="pt-BR" smtClean="0"/>
              <a:t>Objetivos fundamentais da República (art.3.º)</a:t>
            </a:r>
          </a:p>
          <a:p>
            <a:pPr marL="0" indent="0">
              <a:lnSpc>
                <a:spcPct val="200000"/>
              </a:lnSpc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470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36140035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53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54313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8659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3039737454"/>
              </p:ext>
            </p:extLst>
          </p:nvPr>
        </p:nvGraphicFramePr>
        <p:xfrm>
          <a:off x="611560" y="620688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2125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2376214488"/>
              </p:ext>
            </p:extLst>
          </p:nvPr>
        </p:nvGraphicFramePr>
        <p:xfrm>
          <a:off x="179512" y="116632"/>
          <a:ext cx="896448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3827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Conclusão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mtClean="0"/>
              <a:t>Receitas públicas com efeito concentrador e despesas públicas com efeito parcialmente desconcentrador da renda e da riqueza</a:t>
            </a:r>
          </a:p>
          <a:p>
            <a:pPr>
              <a:lnSpc>
                <a:spcPct val="150000"/>
              </a:lnSpc>
            </a:pPr>
            <a:r>
              <a:rPr lang="pt-BR" smtClean="0"/>
              <a:t>As finanças públicas e o </a:t>
            </a:r>
            <a:r>
              <a:rPr lang="pt-BR" i="1" smtClean="0"/>
              <a:t>modelo brasileiro </a:t>
            </a:r>
            <a:r>
              <a:rPr lang="pt-BR" smtClean="0"/>
              <a:t>de distribuição de renda e universalização de direitos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491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2151922817"/>
              </p:ext>
            </p:extLst>
          </p:nvPr>
        </p:nvGraphicFramePr>
        <p:xfrm>
          <a:off x="323528" y="404664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230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3993191426"/>
              </p:ext>
            </p:extLst>
          </p:nvPr>
        </p:nvGraphicFramePr>
        <p:xfrm>
          <a:off x="323528" y="404664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2303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gdacidadania.com.br/wp-content/uploads/2012/08/g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53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o-mexico.com/wp-content/uploads/2011/09/gini-coefficient-change-oe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003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smtClean="0"/>
              <a:t>Estado Social Fiscal na CF 1988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pt-BR" sz="3000" smtClean="0"/>
              <a:t>Capacidade econômica, caráter pessoal dos impostos</a:t>
            </a:r>
          </a:p>
          <a:p>
            <a:pPr>
              <a:lnSpc>
                <a:spcPct val="130000"/>
              </a:lnSpc>
            </a:pPr>
            <a:r>
              <a:rPr lang="pt-BR" sz="3000" smtClean="0"/>
              <a:t>Imposto sobre grandes fortunas</a:t>
            </a:r>
            <a:endParaRPr lang="pt-BR" sz="3000"/>
          </a:p>
          <a:p>
            <a:pPr>
              <a:lnSpc>
                <a:spcPct val="130000"/>
              </a:lnSpc>
            </a:pPr>
            <a:r>
              <a:rPr lang="pt-BR" sz="3000" smtClean="0"/>
              <a:t>Seletividade na tributação do consumo</a:t>
            </a:r>
          </a:p>
          <a:p>
            <a:pPr>
              <a:lnSpc>
                <a:spcPct val="130000"/>
              </a:lnSpc>
            </a:pPr>
            <a:r>
              <a:rPr lang="pt-BR" sz="3000" smtClean="0"/>
              <a:t>Progressividade no imposto sobre a renda</a:t>
            </a:r>
          </a:p>
          <a:p>
            <a:pPr>
              <a:lnSpc>
                <a:spcPct val="130000"/>
              </a:lnSpc>
            </a:pPr>
            <a:r>
              <a:rPr lang="pt-BR" sz="3000" smtClean="0"/>
              <a:t>Promoção do equilíbrio socioeconômico entre Estados e Municípios (FPM, FPE, Fundos Regionais)</a:t>
            </a:r>
          </a:p>
          <a:p>
            <a:pPr>
              <a:lnSpc>
                <a:spcPct val="130000"/>
              </a:lnSpc>
            </a:pPr>
            <a:r>
              <a:rPr lang="pt-BR" sz="3000" smtClean="0"/>
              <a:t>Vinculação de recursos mínimos para saúde e educação</a:t>
            </a:r>
          </a:p>
          <a:p>
            <a:pPr>
              <a:lnSpc>
                <a:spcPct val="130000"/>
              </a:lnSpc>
            </a:pPr>
            <a:r>
              <a:rPr lang="pt-BR" sz="3000" smtClean="0"/>
              <a:t>Orçamento próprio para a seguridade social</a:t>
            </a:r>
          </a:p>
          <a:p>
            <a:pPr marL="0" indent="0">
              <a:buNone/>
            </a:pPr>
            <a:endParaRPr lang="pt-BR" smtClean="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57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Estado Social Fiscal na prática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smtClean="0"/>
              <a:t>Sistema tributário baseado na tributação do consumo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smtClean="0"/>
              <a:t>Regressividade da tributação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smtClean="0"/>
              <a:t>Efeitos sobre a distribuição de renda e riqueza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55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Tributos sobre a renda/carga tributária total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69979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pt-BR" sz="3200" smtClean="0"/>
              <a:t>EUA/Reino </a:t>
            </a:r>
            <a:r>
              <a:rPr lang="pt-BR" sz="3200"/>
              <a:t>Unido				40%</a:t>
            </a:r>
          </a:p>
          <a:p>
            <a:pPr lvl="1">
              <a:defRPr/>
            </a:pPr>
            <a:r>
              <a:rPr lang="pt-BR" sz="3200" b="1"/>
              <a:t>Média dos países OCDE		</a:t>
            </a:r>
            <a:r>
              <a:rPr lang="pt-BR" sz="3200" b="1" smtClean="0"/>
              <a:t>33</a:t>
            </a:r>
            <a:r>
              <a:rPr lang="pt-BR" sz="3200" b="1"/>
              <a:t>%</a:t>
            </a:r>
          </a:p>
          <a:p>
            <a:pPr lvl="1">
              <a:defRPr/>
            </a:pPr>
            <a:r>
              <a:rPr lang="pt-BR" sz="3200"/>
              <a:t>Chile						31%</a:t>
            </a:r>
          </a:p>
          <a:p>
            <a:pPr lvl="1">
              <a:defRPr/>
            </a:pPr>
            <a:r>
              <a:rPr lang="pt-BR" sz="3200"/>
              <a:t>Portugal/México				28%</a:t>
            </a:r>
          </a:p>
          <a:p>
            <a:pPr lvl="1">
              <a:defRPr/>
            </a:pPr>
            <a:r>
              <a:rPr lang="pt-BR" sz="3200" b="1"/>
              <a:t>Média América Latina			</a:t>
            </a:r>
            <a:r>
              <a:rPr lang="pt-BR" sz="3200" b="1" smtClean="0"/>
              <a:t>28%</a:t>
            </a:r>
            <a:endParaRPr lang="pt-BR" sz="3200" b="1"/>
          </a:p>
          <a:p>
            <a:pPr lvl="1">
              <a:defRPr/>
            </a:pPr>
            <a:r>
              <a:rPr lang="pt-BR" sz="3200" b="1"/>
              <a:t>Brasil						</a:t>
            </a:r>
            <a:r>
              <a:rPr lang="pt-BR" sz="3200" b="1" smtClean="0"/>
              <a:t>22%</a:t>
            </a:r>
          </a:p>
          <a:p>
            <a:pPr lvl="1">
              <a:defRPr/>
            </a:pPr>
            <a:endParaRPr lang="pt-BR" b="1"/>
          </a:p>
          <a:p>
            <a:pPr marL="457200" lvl="1" indent="0" algn="r">
              <a:buNone/>
              <a:defRPr/>
            </a:pPr>
            <a:r>
              <a:rPr lang="pt-BR" sz="2000" b="1" smtClean="0"/>
              <a:t>Fonte: OCDE (ano-base 2009)</a:t>
            </a:r>
            <a:r>
              <a:rPr lang="pt-BR" b="1"/>
              <a:t>	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7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mtClean="0"/>
              <a:t>Impostos sobre o patrimônio/carga tributária total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4452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3000"/>
          </a:p>
          <a:p>
            <a:pPr lvl="1"/>
            <a:r>
              <a:rPr lang="pt-BR" sz="3000"/>
              <a:t>Estados </a:t>
            </a:r>
            <a:r>
              <a:rPr lang="pt-BR" sz="3000" smtClean="0"/>
              <a:t>Unidos		</a:t>
            </a:r>
            <a:r>
              <a:rPr lang="pt-BR" sz="3000"/>
              <a:t>		</a:t>
            </a:r>
            <a:r>
              <a:rPr lang="pt-BR" sz="3000" smtClean="0"/>
              <a:t>14%</a:t>
            </a:r>
            <a:endParaRPr lang="pt-BR" sz="3000"/>
          </a:p>
          <a:p>
            <a:pPr lvl="1"/>
            <a:r>
              <a:rPr lang="pt-BR" sz="3000" smtClean="0"/>
              <a:t>França</a:t>
            </a:r>
            <a:r>
              <a:rPr lang="pt-BR" sz="3000"/>
              <a:t>				</a:t>
            </a:r>
            <a:r>
              <a:rPr lang="pt-BR" sz="3000" smtClean="0"/>
              <a:t>	</a:t>
            </a:r>
            <a:r>
              <a:rPr lang="pt-BR" sz="3000"/>
              <a:t>	</a:t>
            </a:r>
            <a:r>
              <a:rPr lang="pt-BR" sz="3000" smtClean="0"/>
              <a:t>  8%</a:t>
            </a:r>
            <a:endParaRPr lang="pt-BR" sz="3000"/>
          </a:p>
          <a:p>
            <a:pPr lvl="1"/>
            <a:r>
              <a:rPr lang="pt-BR" sz="3000" b="1"/>
              <a:t>Média dos países OCDE		 </a:t>
            </a:r>
            <a:r>
              <a:rPr lang="pt-BR" sz="3000" b="1" smtClean="0"/>
              <a:t>         5,5%</a:t>
            </a:r>
            <a:endParaRPr lang="pt-BR" sz="3000" b="1"/>
          </a:p>
          <a:p>
            <a:pPr lvl="1"/>
            <a:r>
              <a:rPr lang="pt-BR" sz="3000" smtClean="0"/>
              <a:t>Portugal</a:t>
            </a:r>
            <a:r>
              <a:rPr lang="pt-BR" sz="3000"/>
              <a:t>					</a:t>
            </a:r>
            <a:r>
              <a:rPr lang="pt-BR" sz="3000" smtClean="0"/>
              <a:t>3,7%</a:t>
            </a:r>
            <a:endParaRPr lang="pt-BR" sz="3000"/>
          </a:p>
          <a:p>
            <a:pPr lvl="1"/>
            <a:r>
              <a:rPr lang="pt-BR" sz="3000" b="1" smtClean="0"/>
              <a:t>Média América Latina</a:t>
            </a:r>
            <a:r>
              <a:rPr lang="pt-BR" sz="3000" b="1"/>
              <a:t>			</a:t>
            </a:r>
            <a:r>
              <a:rPr lang="pt-BR" sz="3000" b="1" smtClean="0"/>
              <a:t>3,7%</a:t>
            </a:r>
            <a:endParaRPr lang="pt-BR" sz="3000" b="1"/>
          </a:p>
          <a:p>
            <a:pPr lvl="1"/>
            <a:r>
              <a:rPr lang="pt-BR" sz="3000" b="1"/>
              <a:t>Brasil					</a:t>
            </a:r>
            <a:r>
              <a:rPr lang="pt-BR" sz="3000" b="1" smtClean="0"/>
              <a:t>	3,2%</a:t>
            </a:r>
            <a:r>
              <a:rPr lang="pt-BR" sz="2400" b="1"/>
              <a:t>	</a:t>
            </a:r>
            <a:endParaRPr lang="pt-BR" sz="2400" b="1" smtClean="0"/>
          </a:p>
          <a:p>
            <a:pPr marL="457200" lvl="1" indent="0" algn="r">
              <a:buNone/>
            </a:pPr>
            <a:endParaRPr lang="pt-BR" sz="2400" smtClean="0"/>
          </a:p>
          <a:p>
            <a:pPr marL="457200" lvl="1" indent="0" algn="r">
              <a:buNone/>
            </a:pPr>
            <a:r>
              <a:rPr lang="pt-BR" sz="2000" b="1" smtClean="0"/>
              <a:t>Fonte: OCDE e RFB (ano-base 2009)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xmlns="" val="2148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mtClean="0"/>
              <a:t>Imposto de renda da pessoa física/carga tributária total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445224"/>
          </a:xfrm>
        </p:spPr>
        <p:txBody>
          <a:bodyPr>
            <a:normAutofit lnSpcReduction="10000"/>
          </a:bodyPr>
          <a:lstStyle/>
          <a:p>
            <a:pPr lvl="1"/>
            <a:endParaRPr lang="pt-BR" smtClean="0"/>
          </a:p>
          <a:p>
            <a:pPr lvl="1"/>
            <a:r>
              <a:rPr lang="pt-BR" sz="3000" smtClean="0"/>
              <a:t>Dinamarca</a:t>
            </a:r>
            <a:r>
              <a:rPr lang="pt-BR" sz="3000"/>
              <a:t>				</a:t>
            </a:r>
            <a:r>
              <a:rPr lang="pt-BR" sz="3000" smtClean="0"/>
              <a:t>	55</a:t>
            </a:r>
            <a:r>
              <a:rPr lang="pt-BR" sz="3000"/>
              <a:t>%</a:t>
            </a:r>
          </a:p>
          <a:p>
            <a:pPr lvl="1"/>
            <a:r>
              <a:rPr lang="pt-BR" sz="3000"/>
              <a:t>Estados Unidos				33%</a:t>
            </a:r>
          </a:p>
          <a:p>
            <a:pPr lvl="1"/>
            <a:r>
              <a:rPr lang="pt-BR" sz="3000"/>
              <a:t>Itália				</a:t>
            </a:r>
            <a:r>
              <a:rPr lang="pt-BR" sz="3000" smtClean="0"/>
              <a:t>	</a:t>
            </a:r>
            <a:r>
              <a:rPr lang="pt-BR" sz="3000"/>
              <a:t>	</a:t>
            </a:r>
            <a:r>
              <a:rPr lang="pt-BR" sz="3000" smtClean="0"/>
              <a:t>27</a:t>
            </a:r>
            <a:r>
              <a:rPr lang="pt-BR" sz="3000"/>
              <a:t>%</a:t>
            </a:r>
          </a:p>
          <a:p>
            <a:pPr lvl="1"/>
            <a:r>
              <a:rPr lang="pt-BR" sz="3000" b="1"/>
              <a:t>Média dos países OCDE		</a:t>
            </a:r>
            <a:r>
              <a:rPr lang="pt-BR" sz="3000" b="1" smtClean="0"/>
              <a:t>	25</a:t>
            </a:r>
            <a:r>
              <a:rPr lang="pt-BR" sz="3000" b="1"/>
              <a:t>%</a:t>
            </a:r>
          </a:p>
          <a:p>
            <a:pPr lvl="1"/>
            <a:r>
              <a:rPr lang="pt-BR" sz="3000"/>
              <a:t>Espanha					21%</a:t>
            </a:r>
          </a:p>
          <a:p>
            <a:pPr lvl="1"/>
            <a:r>
              <a:rPr lang="pt-BR" sz="3000"/>
              <a:t>Portugal					19%</a:t>
            </a:r>
          </a:p>
          <a:p>
            <a:pPr lvl="1"/>
            <a:r>
              <a:rPr lang="pt-BR" sz="3000"/>
              <a:t>Turquia					</a:t>
            </a:r>
            <a:r>
              <a:rPr lang="pt-BR" sz="3000" smtClean="0"/>
              <a:t>16</a:t>
            </a:r>
            <a:r>
              <a:rPr lang="pt-BR" sz="3000"/>
              <a:t>%</a:t>
            </a:r>
          </a:p>
          <a:p>
            <a:pPr lvl="1"/>
            <a:r>
              <a:rPr lang="pt-BR" sz="3000" b="1"/>
              <a:t>Brasil					</a:t>
            </a:r>
            <a:r>
              <a:rPr lang="pt-BR" sz="3000" b="1" smtClean="0"/>
              <a:t>	  7%</a:t>
            </a:r>
            <a:r>
              <a:rPr lang="pt-BR" sz="2400" b="1"/>
              <a:t>	</a:t>
            </a:r>
            <a:endParaRPr lang="pt-BR" sz="2400" b="1" smtClean="0"/>
          </a:p>
          <a:p>
            <a:pPr marL="457200" lvl="1" indent="0" algn="r">
              <a:buNone/>
            </a:pPr>
            <a:endParaRPr lang="pt-BR" sz="2400" smtClean="0"/>
          </a:p>
          <a:p>
            <a:pPr marL="457200" lvl="1" indent="0" algn="r">
              <a:buNone/>
            </a:pPr>
            <a:r>
              <a:rPr lang="pt-BR" sz="2000" b="1" smtClean="0"/>
              <a:t>Fonte: OCDE e RFB (ano-base 2009)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xmlns="" val="17242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383</Words>
  <Application>Microsoft Office PowerPoint</Application>
  <PresentationFormat>Apresentação na tela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Tributação e orçamento  nos 25 anos da Constituição de 1988</vt:lpstr>
      <vt:lpstr>Contexto social e político CF 1988</vt:lpstr>
      <vt:lpstr>Slide 3</vt:lpstr>
      <vt:lpstr>Slide 4</vt:lpstr>
      <vt:lpstr>Estado Social Fiscal na CF 1988</vt:lpstr>
      <vt:lpstr>O Estado Social Fiscal na prática</vt:lpstr>
      <vt:lpstr>Tributos sobre a renda/carga tributária total</vt:lpstr>
      <vt:lpstr>Impostos sobre o patrimônio/carga tributária total</vt:lpstr>
      <vt:lpstr>Imposto de renda da pessoa física/carga tributária total</vt:lpstr>
      <vt:lpstr>Impostos sobre o consumo/carga tributária total</vt:lpstr>
      <vt:lpstr>Evolução recente da tributação brasileira por base econômica de incidência</vt:lpstr>
      <vt:lpstr>Distribuição da carga tributária bruta segundo faixas de salário mínio</vt:lpstr>
      <vt:lpstr>Slide 13</vt:lpstr>
      <vt:lpstr>Mudança da estrutura de classes sociais</vt:lpstr>
      <vt:lpstr>Slide 15</vt:lpstr>
      <vt:lpstr>População com renda domiciliar per capita abaixo da linha da pobreza</vt:lpstr>
      <vt:lpstr>Slide 17</vt:lpstr>
      <vt:lpstr>Causas da Equidade (Marcelo Néri, FGV, IPEA)</vt:lpstr>
      <vt:lpstr>Slide 19</vt:lpstr>
      <vt:lpstr>Slide 20</vt:lpstr>
      <vt:lpstr>Slide 21</vt:lpstr>
      <vt:lpstr>Slide 22</vt:lpstr>
      <vt:lpstr>Slide 23</vt:lpstr>
      <vt:lpstr>Conclusão</vt:lpstr>
      <vt:lpstr>Slide 25</vt:lpstr>
      <vt:lpstr>Slide 26</vt:lpstr>
    </vt:vector>
  </TitlesOfParts>
  <Company>RVLC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Microcity</dc:creator>
  <cp:lastModifiedBy>TL</cp:lastModifiedBy>
  <cp:revision>29</cp:revision>
  <dcterms:created xsi:type="dcterms:W3CDTF">2013-05-21T23:58:43Z</dcterms:created>
  <dcterms:modified xsi:type="dcterms:W3CDTF">2014-12-23T23:05:46Z</dcterms:modified>
</cp:coreProperties>
</file>